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4"/>
  </p:sldMasterIdLst>
  <p:sldIdLst>
    <p:sldId id="256" r:id="rId5"/>
    <p:sldId id="257" r:id="rId6"/>
    <p:sldId id="258" r:id="rId7"/>
    <p:sldId id="259" r:id="rId8"/>
    <p:sldId id="260" r:id="rId9"/>
    <p:sldId id="261" r:id="rId10"/>
    <p:sldId id="262" r:id="rId11"/>
    <p:sldId id="263" r:id="rId12"/>
    <p:sldId id="264" r:id="rId13"/>
    <p:sldId id="265" r:id="rId14"/>
  </p:sldIdLst>
  <p:sldSz cx="18288000" cy="10287000"/>
  <p:notesSz cx="6858000" cy="9144000"/>
  <p:embeddedFontLst>
    <p:embeddedFont>
      <p:font typeface="Inter" panose="020B0604020202020204" charset="0"/>
      <p:regular r:id="rId15"/>
    </p:embeddedFont>
    <p:embeddedFont>
      <p:font typeface="TT Supermolot Neue Expanded" panose="020B0604020202020204" charset="0"/>
      <p:regular r:id="rId16"/>
    </p:embeddedFont>
    <p:embeddedFont>
      <p:font typeface="TT Supermolot Neue Expanded Bold" panose="020B0604020202020204" charset="0"/>
      <p:regular r:id="rId1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162EE55-6FC2-41C5-A039-835F6196F8C2}" v="3" dt="2025-05-19T06:33:37.27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2" d="100"/>
          <a:sy n="52" d="100"/>
        </p:scale>
        <p:origin x="850"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font" Target="fonts/font3.fntdata"/><Relationship Id="rId2" Type="http://schemas.openxmlformats.org/officeDocument/2006/relationships/customXml" Target="../customXml/item2.xml"/><Relationship Id="rId16" Type="http://schemas.openxmlformats.org/officeDocument/2006/relationships/font" Target="fonts/font2.fntdata"/><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font" Target="fonts/font1.fntdata"/><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microsoft.com/office/2015/10/relationships/revisionInfo" Target="revisionInfo.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5/19/2025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5/19/2025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5/19/2025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5/19/2025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5/19/2025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jpeg"/><Relationship Id="rId5" Type="http://schemas.openxmlformats.org/officeDocument/2006/relationships/image" Target="../media/image5.sv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jpeg"/><Relationship Id="rId5" Type="http://schemas.openxmlformats.org/officeDocument/2006/relationships/image" Target="../media/image5.sv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3.svg"/><Relationship Id="rId7" Type="http://schemas.openxmlformats.org/officeDocument/2006/relationships/image" Target="../media/image8.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12.svg"/><Relationship Id="rId5" Type="http://schemas.openxmlformats.org/officeDocument/2006/relationships/image" Target="../media/image5.svg"/><Relationship Id="rId10" Type="http://schemas.openxmlformats.org/officeDocument/2006/relationships/image" Target="../media/image11.png"/><Relationship Id="rId4" Type="http://schemas.openxmlformats.org/officeDocument/2006/relationships/image" Target="../media/image4.png"/><Relationship Id="rId9" Type="http://schemas.openxmlformats.org/officeDocument/2006/relationships/image" Target="../media/image10.svg"/></Relationships>
</file>

<file path=ppt/slides/_rels/slide5.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3.svg"/><Relationship Id="rId7" Type="http://schemas.openxmlformats.org/officeDocument/2006/relationships/image" Target="../media/image8.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5.svg"/><Relationship Id="rId4" Type="http://schemas.openxmlformats.org/officeDocument/2006/relationships/image" Target="../media/image4.png"/><Relationship Id="rId9" Type="http://schemas.openxmlformats.org/officeDocument/2006/relationships/image" Target="../media/image12.svg"/></Relationships>
</file>

<file path=ppt/slides/_rels/slide6.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3.svg"/><Relationship Id="rId7"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3.jpeg"/><Relationship Id="rId5" Type="http://schemas.openxmlformats.org/officeDocument/2006/relationships/image" Target="../media/image5.sv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27.svg"/><Relationship Id="rId3" Type="http://schemas.openxmlformats.org/officeDocument/2006/relationships/image" Target="../media/image17.svg"/><Relationship Id="rId7" Type="http://schemas.openxmlformats.org/officeDocument/2006/relationships/image" Target="../media/image21.svg"/><Relationship Id="rId12" Type="http://schemas.openxmlformats.org/officeDocument/2006/relationships/image" Target="../media/image26.pn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20.png"/><Relationship Id="rId11" Type="http://schemas.openxmlformats.org/officeDocument/2006/relationships/image" Target="../media/image25.svg"/><Relationship Id="rId5" Type="http://schemas.openxmlformats.org/officeDocument/2006/relationships/image" Target="../media/image19.svg"/><Relationship Id="rId15" Type="http://schemas.openxmlformats.org/officeDocument/2006/relationships/image" Target="../media/image29.svg"/><Relationship Id="rId10" Type="http://schemas.openxmlformats.org/officeDocument/2006/relationships/image" Target="../media/image24.png"/><Relationship Id="rId4" Type="http://schemas.openxmlformats.org/officeDocument/2006/relationships/image" Target="../media/image18.png"/><Relationship Id="rId9" Type="http://schemas.openxmlformats.org/officeDocument/2006/relationships/image" Target="../media/image23.svg"/><Relationship Id="rId14" Type="http://schemas.openxmlformats.org/officeDocument/2006/relationships/image" Target="../media/image28.png"/></Relationships>
</file>

<file path=ppt/slides/_rels/slide8.xml.rels><?xml version="1.0" encoding="UTF-8" standalone="yes"?>
<Relationships xmlns="http://schemas.openxmlformats.org/package/2006/relationships"><Relationship Id="rId8" Type="http://schemas.openxmlformats.org/officeDocument/2006/relationships/image" Target="../media/image32.svg"/><Relationship Id="rId13" Type="http://schemas.openxmlformats.org/officeDocument/2006/relationships/image" Target="../media/image37.png"/><Relationship Id="rId3" Type="http://schemas.openxmlformats.org/officeDocument/2006/relationships/image" Target="../media/image3.svg"/><Relationship Id="rId7" Type="http://schemas.openxmlformats.org/officeDocument/2006/relationships/image" Target="../media/image31.png"/><Relationship Id="rId12" Type="http://schemas.openxmlformats.org/officeDocument/2006/relationships/image" Target="../media/image36.svg"/><Relationship Id="rId2" Type="http://schemas.openxmlformats.org/officeDocument/2006/relationships/image" Target="../media/image2.png"/><Relationship Id="rId16" Type="http://schemas.openxmlformats.org/officeDocument/2006/relationships/image" Target="../media/image40.svg"/><Relationship Id="rId1" Type="http://schemas.openxmlformats.org/officeDocument/2006/relationships/slideLayout" Target="../slideLayouts/slideLayout7.xml"/><Relationship Id="rId6" Type="http://schemas.openxmlformats.org/officeDocument/2006/relationships/image" Target="../media/image30.jpeg"/><Relationship Id="rId11" Type="http://schemas.openxmlformats.org/officeDocument/2006/relationships/image" Target="../media/image35.png"/><Relationship Id="rId5" Type="http://schemas.openxmlformats.org/officeDocument/2006/relationships/image" Target="../media/image5.svg"/><Relationship Id="rId15" Type="http://schemas.openxmlformats.org/officeDocument/2006/relationships/image" Target="../media/image39.png"/><Relationship Id="rId10" Type="http://schemas.openxmlformats.org/officeDocument/2006/relationships/image" Target="../media/image34.svg"/><Relationship Id="rId4" Type="http://schemas.openxmlformats.org/officeDocument/2006/relationships/image" Target="../media/image4.png"/><Relationship Id="rId9" Type="http://schemas.openxmlformats.org/officeDocument/2006/relationships/image" Target="../media/image33.png"/><Relationship Id="rId14" Type="http://schemas.openxmlformats.org/officeDocument/2006/relationships/image" Target="../media/image38.sv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6672353"/>
            <a:chOff x="0" y="0"/>
            <a:chExt cx="2833290" cy="1033722"/>
          </a:xfrm>
        </p:grpSpPr>
        <p:sp>
          <p:nvSpPr>
            <p:cNvPr id="3" name="Freeform 3"/>
            <p:cNvSpPr/>
            <p:nvPr/>
          </p:nvSpPr>
          <p:spPr>
            <a:xfrm>
              <a:off x="0" y="0"/>
              <a:ext cx="2833290" cy="1033722"/>
            </a:xfrm>
            <a:custGeom>
              <a:avLst/>
              <a:gdLst/>
              <a:ahLst/>
              <a:cxnLst/>
              <a:rect l="l" t="t" r="r" b="b"/>
              <a:pathLst>
                <a:path w="2833290" h="1033722">
                  <a:moveTo>
                    <a:pt x="0" y="0"/>
                  </a:moveTo>
                  <a:lnTo>
                    <a:pt x="2833290" y="0"/>
                  </a:lnTo>
                  <a:lnTo>
                    <a:pt x="2833290" y="1033722"/>
                  </a:lnTo>
                  <a:lnTo>
                    <a:pt x="0" y="1033722"/>
                  </a:lnTo>
                  <a:close/>
                </a:path>
              </a:pathLst>
            </a:custGeom>
            <a:blipFill>
              <a:blip r:embed="rId2"/>
              <a:stretch>
                <a:fillRect t="-37364" b="-37364"/>
              </a:stretch>
            </a:blipFill>
          </p:spPr>
          <p:txBody>
            <a:bodyPr/>
            <a:lstStyle/>
            <a:p>
              <a:endParaRPr lang="en-US"/>
            </a:p>
          </p:txBody>
        </p:sp>
      </p:grpSp>
      <p:grpSp>
        <p:nvGrpSpPr>
          <p:cNvPr id="4" name="Group 4"/>
          <p:cNvGrpSpPr/>
          <p:nvPr/>
        </p:nvGrpSpPr>
        <p:grpSpPr>
          <a:xfrm>
            <a:off x="11985" y="-168391"/>
            <a:ext cx="18288002" cy="7177524"/>
            <a:chOff x="0" y="-44350"/>
            <a:chExt cx="4816593" cy="1890377"/>
          </a:xfrm>
        </p:grpSpPr>
        <p:sp>
          <p:nvSpPr>
            <p:cNvPr id="5" name="Freeform 5"/>
            <p:cNvSpPr/>
            <p:nvPr/>
          </p:nvSpPr>
          <p:spPr>
            <a:xfrm>
              <a:off x="3157" y="-44350"/>
              <a:ext cx="4813436" cy="1846027"/>
            </a:xfrm>
            <a:custGeom>
              <a:avLst/>
              <a:gdLst/>
              <a:ahLst/>
              <a:cxnLst/>
              <a:rect l="l" t="t" r="r" b="b"/>
              <a:pathLst>
                <a:path w="4813436" h="1846027">
                  <a:moveTo>
                    <a:pt x="0" y="0"/>
                  </a:moveTo>
                  <a:lnTo>
                    <a:pt x="4813436" y="0"/>
                  </a:lnTo>
                  <a:lnTo>
                    <a:pt x="4813436" y="1846027"/>
                  </a:lnTo>
                  <a:lnTo>
                    <a:pt x="0" y="1846027"/>
                  </a:lnTo>
                  <a:close/>
                </a:path>
              </a:pathLst>
            </a:custGeom>
            <a:gradFill rotWithShape="1">
              <a:gsLst>
                <a:gs pos="0">
                  <a:srgbClr val="FFFFFF">
                    <a:alpha val="70000"/>
                  </a:srgbClr>
                </a:gs>
                <a:gs pos="100000">
                  <a:srgbClr val="FFFFFF">
                    <a:alpha val="100000"/>
                  </a:srgbClr>
                </a:gs>
              </a:gsLst>
              <a:lin ang="5400000"/>
            </a:gradFill>
          </p:spPr>
          <p:txBody>
            <a:bodyPr/>
            <a:lstStyle/>
            <a:p>
              <a:endParaRPr lang="en-US"/>
            </a:p>
          </p:txBody>
        </p:sp>
        <p:sp>
          <p:nvSpPr>
            <p:cNvPr id="6" name="TextBox 6"/>
            <p:cNvSpPr txBox="1"/>
            <p:nvPr/>
          </p:nvSpPr>
          <p:spPr>
            <a:xfrm>
              <a:off x="0" y="47625"/>
              <a:ext cx="4813436" cy="1798402"/>
            </a:xfrm>
            <a:prstGeom prst="rect">
              <a:avLst/>
            </a:prstGeom>
          </p:spPr>
          <p:txBody>
            <a:bodyPr lIns="50800" tIns="50800" rIns="50800" bIns="50800" rtlCol="0" anchor="ctr"/>
            <a:lstStyle/>
            <a:p>
              <a:pPr algn="ctr">
                <a:lnSpc>
                  <a:spcPts val="2451"/>
                </a:lnSpc>
              </a:pPr>
              <a:endParaRPr/>
            </a:p>
          </p:txBody>
        </p:sp>
      </p:grpSp>
      <p:sp>
        <p:nvSpPr>
          <p:cNvPr id="7" name="Freeform 7"/>
          <p:cNvSpPr/>
          <p:nvPr/>
        </p:nvSpPr>
        <p:spPr>
          <a:xfrm>
            <a:off x="1028700" y="1028700"/>
            <a:ext cx="770868" cy="770868"/>
          </a:xfrm>
          <a:custGeom>
            <a:avLst/>
            <a:gdLst/>
            <a:ahLst/>
            <a:cxnLst/>
            <a:rect l="l" t="t" r="r" b="b"/>
            <a:pathLst>
              <a:path w="770868" h="770868">
                <a:moveTo>
                  <a:pt x="0" y="0"/>
                </a:moveTo>
                <a:lnTo>
                  <a:pt x="770868" y="0"/>
                </a:lnTo>
                <a:lnTo>
                  <a:pt x="770868" y="770868"/>
                </a:lnTo>
                <a:lnTo>
                  <a:pt x="0" y="77086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8" name="Freeform 8"/>
          <p:cNvSpPr/>
          <p:nvPr/>
        </p:nvSpPr>
        <p:spPr>
          <a:xfrm rot="-5400000">
            <a:off x="15810470" y="1071110"/>
            <a:ext cx="1352657" cy="1352657"/>
          </a:xfrm>
          <a:custGeom>
            <a:avLst/>
            <a:gdLst/>
            <a:ahLst/>
            <a:cxnLst/>
            <a:rect l="l" t="t" r="r" b="b"/>
            <a:pathLst>
              <a:path w="1352657" h="1352657">
                <a:moveTo>
                  <a:pt x="0" y="0"/>
                </a:moveTo>
                <a:lnTo>
                  <a:pt x="1352657" y="0"/>
                </a:lnTo>
                <a:lnTo>
                  <a:pt x="1352657" y="1352657"/>
                </a:lnTo>
                <a:lnTo>
                  <a:pt x="0" y="135265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9" name="TextBox 9"/>
          <p:cNvSpPr txBox="1"/>
          <p:nvPr/>
        </p:nvSpPr>
        <p:spPr>
          <a:xfrm>
            <a:off x="5883385" y="3755816"/>
            <a:ext cx="7333420" cy="1133476"/>
          </a:xfrm>
          <a:prstGeom prst="rect">
            <a:avLst/>
          </a:prstGeom>
        </p:spPr>
        <p:txBody>
          <a:bodyPr wrap="square" lIns="0" tIns="0" rIns="0" bIns="0" rtlCol="0" anchor="t">
            <a:spAutoFit/>
          </a:bodyPr>
          <a:lstStyle/>
          <a:p>
            <a:pPr algn="ctr">
              <a:lnSpc>
                <a:spcPts val="9233"/>
              </a:lnSpc>
            </a:pPr>
            <a:r>
              <a:rPr lang="en-US" sz="6595" b="1" dirty="0">
                <a:latin typeface="TT Supermolot Neue Expanded Bold"/>
                <a:ea typeface="TT Supermolot Neue Expanded Bold"/>
                <a:cs typeface="TT Supermolot Neue Expanded Bold"/>
                <a:sym typeface="TT Supermolot Neue Expanded Bold"/>
              </a:rPr>
              <a:t>CAPITAL ONE </a:t>
            </a:r>
          </a:p>
        </p:txBody>
      </p:sp>
      <p:sp>
        <p:nvSpPr>
          <p:cNvPr id="10" name="TextBox 10"/>
          <p:cNvSpPr txBox="1"/>
          <p:nvPr/>
        </p:nvSpPr>
        <p:spPr>
          <a:xfrm>
            <a:off x="5483283" y="4797642"/>
            <a:ext cx="7333420" cy="1994691"/>
          </a:xfrm>
          <a:prstGeom prst="rect">
            <a:avLst/>
          </a:prstGeom>
        </p:spPr>
        <p:txBody>
          <a:bodyPr lIns="0" tIns="0" rIns="0" bIns="0" rtlCol="0" anchor="t">
            <a:spAutoFit/>
          </a:bodyPr>
          <a:lstStyle/>
          <a:p>
            <a:pPr algn="ctr">
              <a:lnSpc>
                <a:spcPts val="16216"/>
              </a:lnSpc>
            </a:pPr>
            <a:r>
              <a:rPr lang="en-US" sz="11583" b="1">
                <a:solidFill>
                  <a:srgbClr val="171717"/>
                </a:solidFill>
                <a:latin typeface="TT Supermolot Neue Expanded Bold"/>
                <a:ea typeface="TT Supermolot Neue Expanded Bold"/>
                <a:cs typeface="TT Supermolot Neue Expanded Bold"/>
                <a:sym typeface="TT Supermolot Neue Expanded Bold"/>
              </a:rPr>
              <a:t>BREACH </a:t>
            </a:r>
          </a:p>
        </p:txBody>
      </p:sp>
      <p:sp>
        <p:nvSpPr>
          <p:cNvPr id="11" name="TextBox 11"/>
          <p:cNvSpPr txBox="1"/>
          <p:nvPr/>
        </p:nvSpPr>
        <p:spPr>
          <a:xfrm>
            <a:off x="7162800" y="7009133"/>
            <a:ext cx="1808262" cy="365760"/>
          </a:xfrm>
          <a:prstGeom prst="rect">
            <a:avLst/>
          </a:prstGeom>
        </p:spPr>
        <p:txBody>
          <a:bodyPr lIns="0" tIns="0" rIns="0" bIns="0" rtlCol="0" anchor="t">
            <a:spAutoFit/>
          </a:bodyPr>
          <a:lstStyle/>
          <a:p>
            <a:pPr algn="l">
              <a:lnSpc>
                <a:spcPts val="2940"/>
              </a:lnSpc>
            </a:pPr>
            <a:r>
              <a:rPr lang="en-US" sz="2100" dirty="0">
                <a:solidFill>
                  <a:srgbClr val="171717"/>
                </a:solidFill>
                <a:latin typeface="TT Supermolot Neue Expanded"/>
                <a:ea typeface="TT Supermolot Neue Expanded"/>
                <a:cs typeface="TT Supermolot Neue Expanded"/>
                <a:sym typeface="TT Supermolot Neue Expanded"/>
              </a:rPr>
              <a:t>Presented by:</a:t>
            </a:r>
          </a:p>
        </p:txBody>
      </p:sp>
      <p:sp>
        <p:nvSpPr>
          <p:cNvPr id="12" name="TextBox 12"/>
          <p:cNvSpPr txBox="1"/>
          <p:nvPr/>
        </p:nvSpPr>
        <p:spPr>
          <a:xfrm>
            <a:off x="3886201" y="7410535"/>
            <a:ext cx="10485818" cy="2279920"/>
          </a:xfrm>
          <a:prstGeom prst="rect">
            <a:avLst/>
          </a:prstGeom>
        </p:spPr>
        <p:txBody>
          <a:bodyPr wrap="square" lIns="0" tIns="0" rIns="0" bIns="0" rtlCol="0" anchor="t">
            <a:spAutoFit/>
          </a:bodyPr>
          <a:lstStyle/>
          <a:p>
            <a:pPr algn="l">
              <a:lnSpc>
                <a:spcPts val="3640"/>
              </a:lnSpc>
            </a:pPr>
            <a:r>
              <a:rPr lang="en-US" sz="2600" b="1" dirty="0">
                <a:solidFill>
                  <a:srgbClr val="5012CD"/>
                </a:solidFill>
                <a:latin typeface="TT Supermolot Neue Expanded Bold"/>
                <a:ea typeface="TT Supermolot Neue Expanded Bold"/>
                <a:cs typeface="TT Supermolot Neue Expanded Bold"/>
                <a:sym typeface="TT Supermolot Neue Expanded Bold"/>
              </a:rPr>
              <a:t>Aaliya Singh Bhandari</a:t>
            </a:r>
          </a:p>
          <a:p>
            <a:pPr algn="l">
              <a:lnSpc>
                <a:spcPts val="3640"/>
              </a:lnSpc>
            </a:pPr>
            <a:r>
              <a:rPr lang="en-US" sz="2600" b="1" dirty="0">
                <a:solidFill>
                  <a:srgbClr val="5012CD"/>
                </a:solidFill>
                <a:latin typeface="TT Supermolot Neue Expanded Bold"/>
                <a:ea typeface="TT Supermolot Neue Expanded Bold"/>
                <a:cs typeface="TT Supermolot Neue Expanded Bold"/>
                <a:sym typeface="TT Supermolot Neue Expanded Bold"/>
              </a:rPr>
              <a:t>LONDON MET : 23047627</a:t>
            </a:r>
          </a:p>
          <a:p>
            <a:pPr algn="l">
              <a:lnSpc>
                <a:spcPts val="3640"/>
              </a:lnSpc>
            </a:pPr>
            <a:r>
              <a:rPr lang="en-US" sz="2600" b="1" dirty="0">
                <a:solidFill>
                  <a:srgbClr val="5012CD"/>
                </a:solidFill>
                <a:latin typeface="TT Supermolot Neue Expanded Bold"/>
                <a:ea typeface="TT Supermolot Neue Expanded Bold"/>
                <a:cs typeface="TT Supermolot Neue Expanded Bold"/>
                <a:sym typeface="TT Supermolot Neue Expanded Bold"/>
              </a:rPr>
              <a:t>COLLEGE ID : NP01CP4A230364</a:t>
            </a:r>
          </a:p>
          <a:p>
            <a:pPr algn="l">
              <a:lnSpc>
                <a:spcPts val="3640"/>
              </a:lnSpc>
            </a:pPr>
            <a:r>
              <a:rPr lang="en-US" sz="2600" b="1" dirty="0">
                <a:solidFill>
                  <a:srgbClr val="5012CD"/>
                </a:solidFill>
                <a:latin typeface="TT Supermolot Neue Expanded Bold"/>
                <a:ea typeface="TT Supermolot Neue Expanded Bold"/>
                <a:cs typeface="TT Supermolot Neue Expanded Bold"/>
                <a:sym typeface="TT Supermolot Neue Expanded Bold"/>
              </a:rPr>
              <a:t>PROFESSIONAL AND ETHICAL ISSUES </a:t>
            </a:r>
          </a:p>
          <a:p>
            <a:pPr algn="l">
              <a:lnSpc>
                <a:spcPts val="3640"/>
              </a:lnSpc>
            </a:pPr>
            <a:r>
              <a:rPr lang="en-US" sz="2600" b="1" dirty="0">
                <a:solidFill>
                  <a:srgbClr val="5012CD"/>
                </a:solidFill>
                <a:latin typeface="TT Supermolot Neue Expanded Bold"/>
                <a:ea typeface="TT Supermolot Neue Expanded Bold"/>
                <a:cs typeface="TT Supermolot Neue Expanded Bold"/>
                <a:sym typeface="TT Supermolot Neue Expanded Bold"/>
              </a:rPr>
              <a:t> </a:t>
            </a:r>
          </a:p>
        </p:txBody>
      </p:sp>
      <p:sp>
        <p:nvSpPr>
          <p:cNvPr id="13" name="TextBox 13"/>
          <p:cNvSpPr txBox="1"/>
          <p:nvPr/>
        </p:nvSpPr>
        <p:spPr>
          <a:xfrm>
            <a:off x="7526427" y="1240850"/>
            <a:ext cx="3235146" cy="340280"/>
          </a:xfrm>
          <a:prstGeom prst="rect">
            <a:avLst/>
          </a:prstGeom>
        </p:spPr>
        <p:txBody>
          <a:bodyPr lIns="0" tIns="0" rIns="0" bIns="0" rtlCol="0" anchor="t">
            <a:spAutoFit/>
          </a:bodyPr>
          <a:lstStyle/>
          <a:p>
            <a:pPr algn="ctr">
              <a:lnSpc>
                <a:spcPts val="2616"/>
              </a:lnSpc>
            </a:pPr>
            <a:r>
              <a:rPr lang="en-US" sz="1868" b="1">
                <a:solidFill>
                  <a:srgbClr val="FFFFFF"/>
                </a:solidFill>
                <a:latin typeface="TT Supermolot Neue Expanded Bold"/>
                <a:ea typeface="TT Supermolot Neue Expanded Bold"/>
                <a:cs typeface="TT Supermolot Neue Expanded Bold"/>
                <a:sym typeface="TT Supermolot Neue Expanded Bold"/>
              </a:rPr>
              <a:t>REALLYGREATISTE.COM</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060832" y="2561032"/>
            <a:ext cx="5722921" cy="5164936"/>
          </a:xfrm>
          <a:custGeom>
            <a:avLst/>
            <a:gdLst/>
            <a:ahLst/>
            <a:cxnLst/>
            <a:rect l="l" t="t" r="r" b="b"/>
            <a:pathLst>
              <a:path w="5722921" h="5164936">
                <a:moveTo>
                  <a:pt x="0" y="0"/>
                </a:moveTo>
                <a:lnTo>
                  <a:pt x="5722921" y="0"/>
                </a:lnTo>
                <a:lnTo>
                  <a:pt x="5722921" y="5164936"/>
                </a:lnTo>
                <a:lnTo>
                  <a:pt x="0" y="516493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FFF">
                <a:alpha val="70000"/>
              </a:srgbClr>
            </a:gs>
            <a:gs pos="100000">
              <a:srgbClr val="FFFFFF">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1028700" y="573413"/>
            <a:ext cx="476376" cy="476376"/>
          </a:xfrm>
          <a:custGeom>
            <a:avLst/>
            <a:gdLst/>
            <a:ahLst/>
            <a:cxnLst/>
            <a:rect l="l" t="t" r="r" b="b"/>
            <a:pathLst>
              <a:path w="476376" h="476376">
                <a:moveTo>
                  <a:pt x="0" y="0"/>
                </a:moveTo>
                <a:lnTo>
                  <a:pt x="476376" y="0"/>
                </a:lnTo>
                <a:lnTo>
                  <a:pt x="476376" y="476375"/>
                </a:lnTo>
                <a:lnTo>
                  <a:pt x="0" y="47637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TextBox 3"/>
          <p:cNvSpPr txBox="1"/>
          <p:nvPr/>
        </p:nvSpPr>
        <p:spPr>
          <a:xfrm>
            <a:off x="1188498" y="2393679"/>
            <a:ext cx="7955502" cy="906145"/>
          </a:xfrm>
          <a:prstGeom prst="rect">
            <a:avLst/>
          </a:prstGeom>
        </p:spPr>
        <p:txBody>
          <a:bodyPr lIns="0" tIns="0" rIns="0" bIns="0" rtlCol="0" anchor="t">
            <a:spAutoFit/>
          </a:bodyPr>
          <a:lstStyle/>
          <a:p>
            <a:pPr algn="l">
              <a:lnSpc>
                <a:spcPts val="6800"/>
              </a:lnSpc>
            </a:pPr>
            <a:r>
              <a:rPr lang="en-US" sz="6800" b="1">
                <a:solidFill>
                  <a:srgbClr val="171717"/>
                </a:solidFill>
                <a:latin typeface="TT Supermolot Neue Expanded Bold"/>
                <a:ea typeface="TT Supermolot Neue Expanded Bold"/>
                <a:cs typeface="TT Supermolot Neue Expanded Bold"/>
                <a:sym typeface="TT Supermolot Neue Expanded Bold"/>
              </a:rPr>
              <a:t>INTRODUCTION </a:t>
            </a:r>
          </a:p>
        </p:txBody>
      </p:sp>
      <p:sp>
        <p:nvSpPr>
          <p:cNvPr id="4" name="TextBox 4"/>
          <p:cNvSpPr txBox="1"/>
          <p:nvPr/>
        </p:nvSpPr>
        <p:spPr>
          <a:xfrm>
            <a:off x="710821" y="3676720"/>
            <a:ext cx="6919837" cy="1384995"/>
          </a:xfrm>
          <a:prstGeom prst="rect">
            <a:avLst/>
          </a:prstGeom>
        </p:spPr>
        <p:txBody>
          <a:bodyPr lIns="0" tIns="0" rIns="0" bIns="0" rtlCol="0" anchor="t">
            <a:spAutoFit/>
          </a:bodyPr>
          <a:lstStyle/>
          <a:p>
            <a:pPr algn="just"/>
            <a:r>
              <a:rPr lang="en-US" sz="1800" dirty="0">
                <a:solidFill>
                  <a:srgbClr val="171717"/>
                </a:solidFill>
                <a:latin typeface="Inter"/>
                <a:ea typeface="Inter"/>
                <a:cs typeface="Inter"/>
                <a:sym typeface="Inter"/>
              </a:rPr>
              <a:t>. Established in 1994, the company has a strong market presence primarily across the United States, with growing operations in Canada and the United Kingdom. As of 2024, Capital One ranks among the largest banks in the United States based on assets and is a Fortune 500 company</a:t>
            </a:r>
          </a:p>
        </p:txBody>
      </p:sp>
      <p:sp>
        <p:nvSpPr>
          <p:cNvPr id="5" name="Freeform 5"/>
          <p:cNvSpPr/>
          <p:nvPr/>
        </p:nvSpPr>
        <p:spPr>
          <a:xfrm rot="-5400000">
            <a:off x="16306138" y="1049788"/>
            <a:ext cx="953162" cy="953162"/>
          </a:xfrm>
          <a:custGeom>
            <a:avLst/>
            <a:gdLst/>
            <a:ahLst/>
            <a:cxnLst/>
            <a:rect l="l" t="t" r="r" b="b"/>
            <a:pathLst>
              <a:path w="953162" h="953162">
                <a:moveTo>
                  <a:pt x="0" y="0"/>
                </a:moveTo>
                <a:lnTo>
                  <a:pt x="953162" y="0"/>
                </a:lnTo>
                <a:lnTo>
                  <a:pt x="953162" y="953162"/>
                </a:lnTo>
                <a:lnTo>
                  <a:pt x="0" y="95316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6" name="TextBox 6"/>
          <p:cNvSpPr txBox="1"/>
          <p:nvPr/>
        </p:nvSpPr>
        <p:spPr>
          <a:xfrm>
            <a:off x="1608808" y="7858234"/>
            <a:ext cx="2947095" cy="349198"/>
          </a:xfrm>
          <a:prstGeom prst="rect">
            <a:avLst/>
          </a:prstGeom>
        </p:spPr>
        <p:txBody>
          <a:bodyPr lIns="0" tIns="0" rIns="0" bIns="0" rtlCol="0" anchor="t">
            <a:spAutoFit/>
          </a:bodyPr>
          <a:lstStyle/>
          <a:p>
            <a:pPr algn="ctr">
              <a:lnSpc>
                <a:spcPts val="2940"/>
              </a:lnSpc>
            </a:pPr>
            <a:r>
              <a:rPr lang="en-US" sz="2100" b="1" dirty="0">
                <a:solidFill>
                  <a:srgbClr val="FFFFFF"/>
                </a:solidFill>
                <a:latin typeface="TT Supermolot Neue Expanded Bold"/>
                <a:ea typeface="TT Supermolot Neue Expanded Bold"/>
                <a:cs typeface="TT Supermolot Neue Expanded Bold"/>
                <a:sym typeface="TT Supermolot Neue Expanded Bold"/>
              </a:rPr>
              <a:t>S GET STARTED</a:t>
            </a:r>
          </a:p>
        </p:txBody>
      </p:sp>
      <p:grpSp>
        <p:nvGrpSpPr>
          <p:cNvPr id="7" name="Group 7"/>
          <p:cNvGrpSpPr/>
          <p:nvPr/>
        </p:nvGrpSpPr>
        <p:grpSpPr>
          <a:xfrm>
            <a:off x="9500143" y="2400024"/>
            <a:ext cx="7759157" cy="6858276"/>
            <a:chOff x="0" y="0"/>
            <a:chExt cx="1530062" cy="1352414"/>
          </a:xfrm>
        </p:grpSpPr>
        <p:sp>
          <p:nvSpPr>
            <p:cNvPr id="8" name="Freeform 8"/>
            <p:cNvSpPr/>
            <p:nvPr/>
          </p:nvSpPr>
          <p:spPr>
            <a:xfrm>
              <a:off x="0" y="0"/>
              <a:ext cx="1530062" cy="1352414"/>
            </a:xfrm>
            <a:custGeom>
              <a:avLst/>
              <a:gdLst/>
              <a:ahLst/>
              <a:cxnLst/>
              <a:rect l="l" t="t" r="r" b="b"/>
              <a:pathLst>
                <a:path w="1530062" h="1352414">
                  <a:moveTo>
                    <a:pt x="22949" y="0"/>
                  </a:moveTo>
                  <a:lnTo>
                    <a:pt x="1507114" y="0"/>
                  </a:lnTo>
                  <a:cubicBezTo>
                    <a:pt x="1513200" y="0"/>
                    <a:pt x="1519037" y="2418"/>
                    <a:pt x="1523341" y="6722"/>
                  </a:cubicBezTo>
                  <a:cubicBezTo>
                    <a:pt x="1527645" y="11025"/>
                    <a:pt x="1530062" y="16862"/>
                    <a:pt x="1530062" y="22949"/>
                  </a:cubicBezTo>
                  <a:lnTo>
                    <a:pt x="1530062" y="1329465"/>
                  </a:lnTo>
                  <a:cubicBezTo>
                    <a:pt x="1530062" y="1342139"/>
                    <a:pt x="1519788" y="1352414"/>
                    <a:pt x="1507114" y="1352414"/>
                  </a:cubicBezTo>
                  <a:lnTo>
                    <a:pt x="22949" y="1352414"/>
                  </a:lnTo>
                  <a:cubicBezTo>
                    <a:pt x="10275" y="1352414"/>
                    <a:pt x="0" y="1342139"/>
                    <a:pt x="0" y="1329465"/>
                  </a:cubicBezTo>
                  <a:lnTo>
                    <a:pt x="0" y="22949"/>
                  </a:lnTo>
                  <a:cubicBezTo>
                    <a:pt x="0" y="10275"/>
                    <a:pt x="10275" y="0"/>
                    <a:pt x="22949" y="0"/>
                  </a:cubicBezTo>
                  <a:close/>
                </a:path>
              </a:pathLst>
            </a:custGeom>
            <a:blipFill>
              <a:blip r:embed="rId6"/>
              <a:stretch>
                <a:fillRect l="-36233" r="-36233"/>
              </a:stretch>
            </a:blipFill>
          </p:spPr>
          <p:txBody>
            <a:bodyPr/>
            <a:lstStyle/>
            <a:p>
              <a:endParaRPr lang="en-US"/>
            </a:p>
          </p:txBody>
        </p:sp>
      </p:grpSp>
      <p:sp>
        <p:nvSpPr>
          <p:cNvPr id="9" name="TextBox 9"/>
          <p:cNvSpPr txBox="1"/>
          <p:nvPr/>
        </p:nvSpPr>
        <p:spPr>
          <a:xfrm>
            <a:off x="710821" y="5669452"/>
            <a:ext cx="6789624" cy="1661993"/>
          </a:xfrm>
          <a:prstGeom prst="rect">
            <a:avLst/>
          </a:prstGeom>
        </p:spPr>
        <p:txBody>
          <a:bodyPr lIns="0" tIns="0" rIns="0" bIns="0" rtlCol="0" anchor="t">
            <a:spAutoFit/>
          </a:bodyPr>
          <a:lstStyle/>
          <a:p>
            <a:pPr algn="just"/>
            <a:r>
              <a:rPr lang="en-US" sz="1800" dirty="0">
                <a:solidFill>
                  <a:srgbClr val="000000"/>
                </a:solidFill>
                <a:latin typeface="Inter"/>
                <a:ea typeface="Inter"/>
                <a:cs typeface="Inter"/>
                <a:sym typeface="Inter"/>
              </a:rPr>
              <a:t>THE CAPITAL ONE DATA BREACH TOOK PLACE IN MARCH 2019, BUT IT WASN’T FOUND UNTIL JULY 2019, DURING AN EXTERNAL SECURITY RESEARCHER FOUNDTHE LEAKED INFORMATION IN GITHUB. PAIGE THOMPSON </a:t>
            </a:r>
            <a:r>
              <a:rPr lang="en-US" dirty="0">
                <a:solidFill>
                  <a:srgbClr val="000000"/>
                </a:solidFill>
                <a:latin typeface="Inter"/>
                <a:ea typeface="Inter"/>
                <a:cs typeface="Inter"/>
                <a:sym typeface="Inter"/>
              </a:rPr>
              <a:t> </a:t>
            </a:r>
            <a:r>
              <a:rPr lang="en-US" sz="1800" dirty="0">
                <a:solidFill>
                  <a:srgbClr val="000000"/>
                </a:solidFill>
                <a:latin typeface="Inter"/>
                <a:ea typeface="Inter"/>
                <a:cs typeface="Inter"/>
                <a:sym typeface="Inter"/>
              </a:rPr>
              <a:t>UTILIZED THE MISCONFIGURATION IN CAPITAL ONE’S AWS S3 STORAGE, WHICH ALLOWED HER TO ACCESS AND REMOVE THE DATA. </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FFF">
                <a:alpha val="70000"/>
              </a:srgbClr>
            </a:gs>
            <a:gs pos="100000">
              <a:srgbClr val="FFFFFF">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1028700" y="573413"/>
            <a:ext cx="476376" cy="476376"/>
          </a:xfrm>
          <a:custGeom>
            <a:avLst/>
            <a:gdLst/>
            <a:ahLst/>
            <a:cxnLst/>
            <a:rect l="l" t="t" r="r" b="b"/>
            <a:pathLst>
              <a:path w="476376" h="476376">
                <a:moveTo>
                  <a:pt x="0" y="0"/>
                </a:moveTo>
                <a:lnTo>
                  <a:pt x="476376" y="0"/>
                </a:lnTo>
                <a:lnTo>
                  <a:pt x="476376" y="476375"/>
                </a:lnTo>
                <a:lnTo>
                  <a:pt x="0" y="47637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TextBox 3"/>
          <p:cNvSpPr txBox="1"/>
          <p:nvPr/>
        </p:nvSpPr>
        <p:spPr>
          <a:xfrm>
            <a:off x="1266888" y="1580239"/>
            <a:ext cx="7955502" cy="1763395"/>
          </a:xfrm>
          <a:prstGeom prst="rect">
            <a:avLst/>
          </a:prstGeom>
        </p:spPr>
        <p:txBody>
          <a:bodyPr lIns="0" tIns="0" rIns="0" bIns="0" rtlCol="0" anchor="t">
            <a:spAutoFit/>
          </a:bodyPr>
          <a:lstStyle/>
          <a:p>
            <a:pPr algn="l">
              <a:lnSpc>
                <a:spcPts val="6800"/>
              </a:lnSpc>
            </a:pPr>
            <a:r>
              <a:rPr lang="en-US" sz="6800" b="1">
                <a:solidFill>
                  <a:srgbClr val="171717"/>
                </a:solidFill>
                <a:latin typeface="TT Supermolot Neue Expanded Bold"/>
                <a:ea typeface="TT Supermolot Neue Expanded Bold"/>
                <a:cs typeface="TT Supermolot Neue Expanded Bold"/>
                <a:sym typeface="TT Supermolot Neue Expanded Bold"/>
              </a:rPr>
              <a:t>TABLE OF CONTENT</a:t>
            </a:r>
          </a:p>
        </p:txBody>
      </p:sp>
      <p:sp>
        <p:nvSpPr>
          <p:cNvPr id="4" name="Freeform 4"/>
          <p:cNvSpPr/>
          <p:nvPr/>
        </p:nvSpPr>
        <p:spPr>
          <a:xfrm rot="-5400000">
            <a:off x="16306138" y="1049788"/>
            <a:ext cx="953162" cy="953162"/>
          </a:xfrm>
          <a:custGeom>
            <a:avLst/>
            <a:gdLst/>
            <a:ahLst/>
            <a:cxnLst/>
            <a:rect l="l" t="t" r="r" b="b"/>
            <a:pathLst>
              <a:path w="953162" h="953162">
                <a:moveTo>
                  <a:pt x="0" y="0"/>
                </a:moveTo>
                <a:lnTo>
                  <a:pt x="953162" y="0"/>
                </a:lnTo>
                <a:lnTo>
                  <a:pt x="953162" y="953162"/>
                </a:lnTo>
                <a:lnTo>
                  <a:pt x="0" y="95316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TextBox 5"/>
          <p:cNvSpPr txBox="1"/>
          <p:nvPr/>
        </p:nvSpPr>
        <p:spPr>
          <a:xfrm>
            <a:off x="1608808" y="7858234"/>
            <a:ext cx="2947095" cy="365760"/>
          </a:xfrm>
          <a:prstGeom prst="rect">
            <a:avLst/>
          </a:prstGeom>
        </p:spPr>
        <p:txBody>
          <a:bodyPr lIns="0" tIns="0" rIns="0" bIns="0" rtlCol="0" anchor="t">
            <a:spAutoFit/>
          </a:bodyPr>
          <a:lstStyle/>
          <a:p>
            <a:pPr algn="ctr">
              <a:lnSpc>
                <a:spcPts val="2940"/>
              </a:lnSpc>
            </a:pPr>
            <a:r>
              <a:rPr lang="en-US" sz="2100" b="1">
                <a:solidFill>
                  <a:srgbClr val="FFFFFF"/>
                </a:solidFill>
                <a:latin typeface="TT Supermolot Neue Expanded Bold"/>
                <a:ea typeface="TT Supermolot Neue Expanded Bold"/>
                <a:cs typeface="TT Supermolot Neue Expanded Bold"/>
                <a:sym typeface="TT Supermolot Neue Expanded Bold"/>
              </a:rPr>
              <a:t>LETS GET STARTED</a:t>
            </a:r>
          </a:p>
        </p:txBody>
      </p:sp>
      <p:grpSp>
        <p:nvGrpSpPr>
          <p:cNvPr id="6" name="Group 6"/>
          <p:cNvGrpSpPr/>
          <p:nvPr/>
        </p:nvGrpSpPr>
        <p:grpSpPr>
          <a:xfrm>
            <a:off x="9500143" y="2400024"/>
            <a:ext cx="7759157" cy="6858276"/>
            <a:chOff x="0" y="0"/>
            <a:chExt cx="1530062" cy="1352414"/>
          </a:xfrm>
        </p:grpSpPr>
        <p:sp>
          <p:nvSpPr>
            <p:cNvPr id="7" name="Freeform 7"/>
            <p:cNvSpPr/>
            <p:nvPr/>
          </p:nvSpPr>
          <p:spPr>
            <a:xfrm>
              <a:off x="0" y="0"/>
              <a:ext cx="1530062" cy="1352414"/>
            </a:xfrm>
            <a:custGeom>
              <a:avLst/>
              <a:gdLst/>
              <a:ahLst/>
              <a:cxnLst/>
              <a:rect l="l" t="t" r="r" b="b"/>
              <a:pathLst>
                <a:path w="1530062" h="1352414">
                  <a:moveTo>
                    <a:pt x="22949" y="0"/>
                  </a:moveTo>
                  <a:lnTo>
                    <a:pt x="1507114" y="0"/>
                  </a:lnTo>
                  <a:cubicBezTo>
                    <a:pt x="1513200" y="0"/>
                    <a:pt x="1519037" y="2418"/>
                    <a:pt x="1523341" y="6722"/>
                  </a:cubicBezTo>
                  <a:cubicBezTo>
                    <a:pt x="1527645" y="11025"/>
                    <a:pt x="1530062" y="16862"/>
                    <a:pt x="1530062" y="22949"/>
                  </a:cubicBezTo>
                  <a:lnTo>
                    <a:pt x="1530062" y="1329465"/>
                  </a:lnTo>
                  <a:cubicBezTo>
                    <a:pt x="1530062" y="1342139"/>
                    <a:pt x="1519788" y="1352414"/>
                    <a:pt x="1507114" y="1352414"/>
                  </a:cubicBezTo>
                  <a:lnTo>
                    <a:pt x="22949" y="1352414"/>
                  </a:lnTo>
                  <a:cubicBezTo>
                    <a:pt x="10275" y="1352414"/>
                    <a:pt x="0" y="1342139"/>
                    <a:pt x="0" y="1329465"/>
                  </a:cubicBezTo>
                  <a:lnTo>
                    <a:pt x="0" y="22949"/>
                  </a:lnTo>
                  <a:cubicBezTo>
                    <a:pt x="0" y="10275"/>
                    <a:pt x="10275" y="0"/>
                    <a:pt x="22949" y="0"/>
                  </a:cubicBezTo>
                  <a:close/>
                </a:path>
              </a:pathLst>
            </a:custGeom>
            <a:blipFill>
              <a:blip r:embed="rId6"/>
              <a:stretch>
                <a:fillRect l="-36233" r="-36233"/>
              </a:stretch>
            </a:blipFill>
          </p:spPr>
          <p:txBody>
            <a:bodyPr/>
            <a:lstStyle/>
            <a:p>
              <a:endParaRPr lang="en-US"/>
            </a:p>
          </p:txBody>
        </p:sp>
      </p:grpSp>
      <p:sp>
        <p:nvSpPr>
          <p:cNvPr id="8" name="TextBox 8"/>
          <p:cNvSpPr txBox="1"/>
          <p:nvPr/>
        </p:nvSpPr>
        <p:spPr>
          <a:xfrm>
            <a:off x="1845104" y="5592962"/>
            <a:ext cx="2794509" cy="415249"/>
          </a:xfrm>
          <a:prstGeom prst="rect">
            <a:avLst/>
          </a:prstGeom>
        </p:spPr>
        <p:txBody>
          <a:bodyPr lIns="0" tIns="0" rIns="0" bIns="0" rtlCol="0" anchor="t">
            <a:spAutoFit/>
          </a:bodyPr>
          <a:lstStyle/>
          <a:p>
            <a:pPr algn="ctr">
              <a:lnSpc>
                <a:spcPts val="3359"/>
              </a:lnSpc>
              <a:spcBef>
                <a:spcPct val="0"/>
              </a:spcBef>
            </a:pPr>
            <a:r>
              <a:rPr lang="en-US" sz="2399" b="1">
                <a:solidFill>
                  <a:srgbClr val="000000"/>
                </a:solidFill>
                <a:latin typeface="TT Supermolot Neue Expanded Bold"/>
                <a:ea typeface="TT Supermolot Neue Expanded Bold"/>
                <a:cs typeface="TT Supermolot Neue Expanded Bold"/>
                <a:sym typeface="TT Supermolot Neue Expanded Bold"/>
              </a:rPr>
              <a:t>ETHICAL ISSUES</a:t>
            </a:r>
          </a:p>
        </p:txBody>
      </p:sp>
      <p:sp>
        <p:nvSpPr>
          <p:cNvPr id="9" name="TextBox 9"/>
          <p:cNvSpPr txBox="1"/>
          <p:nvPr/>
        </p:nvSpPr>
        <p:spPr>
          <a:xfrm>
            <a:off x="1845104" y="6520076"/>
            <a:ext cx="2535523" cy="415249"/>
          </a:xfrm>
          <a:prstGeom prst="rect">
            <a:avLst/>
          </a:prstGeom>
        </p:spPr>
        <p:txBody>
          <a:bodyPr lIns="0" tIns="0" rIns="0" bIns="0" rtlCol="0" anchor="t">
            <a:spAutoFit/>
          </a:bodyPr>
          <a:lstStyle/>
          <a:p>
            <a:pPr algn="ctr">
              <a:lnSpc>
                <a:spcPts val="3359"/>
              </a:lnSpc>
              <a:spcBef>
                <a:spcPct val="0"/>
              </a:spcBef>
            </a:pPr>
            <a:r>
              <a:rPr lang="en-US" sz="2399" b="1">
                <a:solidFill>
                  <a:srgbClr val="000000"/>
                </a:solidFill>
                <a:latin typeface="TT Supermolot Neue Expanded Bold"/>
                <a:ea typeface="TT Supermolot Neue Expanded Bold"/>
                <a:cs typeface="TT Supermolot Neue Expanded Bold"/>
                <a:sym typeface="TT Supermolot Neue Expanded Bold"/>
              </a:rPr>
              <a:t>LEGAL ISSUES </a:t>
            </a:r>
          </a:p>
        </p:txBody>
      </p:sp>
      <p:sp>
        <p:nvSpPr>
          <p:cNvPr id="10" name="TextBox 10"/>
          <p:cNvSpPr txBox="1"/>
          <p:nvPr/>
        </p:nvSpPr>
        <p:spPr>
          <a:xfrm>
            <a:off x="1266888" y="7490609"/>
            <a:ext cx="4101856" cy="415249"/>
          </a:xfrm>
          <a:prstGeom prst="rect">
            <a:avLst/>
          </a:prstGeom>
        </p:spPr>
        <p:txBody>
          <a:bodyPr lIns="0" tIns="0" rIns="0" bIns="0" rtlCol="0" anchor="t">
            <a:spAutoFit/>
          </a:bodyPr>
          <a:lstStyle/>
          <a:p>
            <a:pPr algn="ctr">
              <a:lnSpc>
                <a:spcPts val="3359"/>
              </a:lnSpc>
              <a:spcBef>
                <a:spcPct val="0"/>
              </a:spcBef>
            </a:pPr>
            <a:r>
              <a:rPr lang="en-US" sz="2399" b="1">
                <a:solidFill>
                  <a:srgbClr val="000000"/>
                </a:solidFill>
                <a:latin typeface="TT Supermolot Neue Expanded Bold"/>
                <a:ea typeface="TT Supermolot Neue Expanded Bold"/>
                <a:cs typeface="TT Supermolot Neue Expanded Bold"/>
                <a:sym typeface="TT Supermolot Neue Expanded Bold"/>
              </a:rPr>
              <a:t>PROFEESIONAL ISSUES </a:t>
            </a:r>
          </a:p>
        </p:txBody>
      </p:sp>
      <p:sp>
        <p:nvSpPr>
          <p:cNvPr id="11" name="TextBox 11"/>
          <p:cNvSpPr txBox="1"/>
          <p:nvPr/>
        </p:nvSpPr>
        <p:spPr>
          <a:xfrm>
            <a:off x="1974648" y="3795873"/>
            <a:ext cx="2728974" cy="415249"/>
          </a:xfrm>
          <a:prstGeom prst="rect">
            <a:avLst/>
          </a:prstGeom>
        </p:spPr>
        <p:txBody>
          <a:bodyPr lIns="0" tIns="0" rIns="0" bIns="0" rtlCol="0" anchor="t">
            <a:spAutoFit/>
          </a:bodyPr>
          <a:lstStyle/>
          <a:p>
            <a:pPr algn="ctr">
              <a:lnSpc>
                <a:spcPts val="3359"/>
              </a:lnSpc>
              <a:spcBef>
                <a:spcPct val="0"/>
              </a:spcBef>
            </a:pPr>
            <a:r>
              <a:rPr lang="en-US" sz="2399" b="1">
                <a:solidFill>
                  <a:srgbClr val="000000"/>
                </a:solidFill>
                <a:latin typeface="TT Supermolot Neue Expanded Bold"/>
                <a:ea typeface="TT Supermolot Neue Expanded Bold"/>
                <a:cs typeface="TT Supermolot Neue Expanded Bold"/>
                <a:sym typeface="TT Supermolot Neue Expanded Bold"/>
              </a:rPr>
              <a:t>INTRODUCTION </a:t>
            </a:r>
          </a:p>
        </p:txBody>
      </p:sp>
      <p:sp>
        <p:nvSpPr>
          <p:cNvPr id="12" name="TextBox 12"/>
          <p:cNvSpPr txBox="1"/>
          <p:nvPr/>
        </p:nvSpPr>
        <p:spPr>
          <a:xfrm>
            <a:off x="1974648" y="4663363"/>
            <a:ext cx="2664965" cy="415249"/>
          </a:xfrm>
          <a:prstGeom prst="rect">
            <a:avLst/>
          </a:prstGeom>
        </p:spPr>
        <p:txBody>
          <a:bodyPr lIns="0" tIns="0" rIns="0" bIns="0" rtlCol="0" anchor="t">
            <a:spAutoFit/>
          </a:bodyPr>
          <a:lstStyle/>
          <a:p>
            <a:pPr algn="ctr">
              <a:lnSpc>
                <a:spcPts val="3359"/>
              </a:lnSpc>
              <a:spcBef>
                <a:spcPct val="0"/>
              </a:spcBef>
            </a:pPr>
            <a:r>
              <a:rPr lang="en-US" sz="2399" b="1">
                <a:solidFill>
                  <a:srgbClr val="000000"/>
                </a:solidFill>
                <a:latin typeface="TT Supermolot Neue Expanded Bold"/>
                <a:ea typeface="TT Supermolot Neue Expanded Bold"/>
                <a:cs typeface="TT Supermolot Neue Expanded Bold"/>
                <a:sym typeface="TT Supermolot Neue Expanded Bold"/>
              </a:rPr>
              <a:t>SOCIAL ISSUES </a:t>
            </a:r>
          </a:p>
        </p:txBody>
      </p:sp>
      <p:sp>
        <p:nvSpPr>
          <p:cNvPr id="13" name="TextBox 13"/>
          <p:cNvSpPr txBox="1"/>
          <p:nvPr/>
        </p:nvSpPr>
        <p:spPr>
          <a:xfrm>
            <a:off x="1941881" y="8417969"/>
            <a:ext cx="2341970" cy="415249"/>
          </a:xfrm>
          <a:prstGeom prst="rect">
            <a:avLst/>
          </a:prstGeom>
        </p:spPr>
        <p:txBody>
          <a:bodyPr lIns="0" tIns="0" rIns="0" bIns="0" rtlCol="0" anchor="t">
            <a:spAutoFit/>
          </a:bodyPr>
          <a:lstStyle/>
          <a:p>
            <a:pPr algn="ctr">
              <a:lnSpc>
                <a:spcPts val="3359"/>
              </a:lnSpc>
              <a:spcBef>
                <a:spcPct val="0"/>
              </a:spcBef>
            </a:pPr>
            <a:r>
              <a:rPr lang="en-US" sz="2399" b="1">
                <a:solidFill>
                  <a:srgbClr val="000000"/>
                </a:solidFill>
                <a:latin typeface="TT Supermolot Neue Expanded Bold"/>
                <a:ea typeface="TT Supermolot Neue Expanded Bold"/>
                <a:cs typeface="TT Supermolot Neue Expanded Bold"/>
                <a:sym typeface="TT Supermolot Neue Expanded Bold"/>
              </a:rPr>
              <a:t>CONCLUSION </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FFF">
                <a:alpha val="70000"/>
              </a:srgbClr>
            </a:gs>
            <a:gs pos="100000">
              <a:srgbClr val="FFFFFF">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1028700" y="573413"/>
            <a:ext cx="476376" cy="476376"/>
          </a:xfrm>
          <a:custGeom>
            <a:avLst/>
            <a:gdLst/>
            <a:ahLst/>
            <a:cxnLst/>
            <a:rect l="l" t="t" r="r" b="b"/>
            <a:pathLst>
              <a:path w="476376" h="476376">
                <a:moveTo>
                  <a:pt x="0" y="0"/>
                </a:moveTo>
                <a:lnTo>
                  <a:pt x="476376" y="0"/>
                </a:lnTo>
                <a:lnTo>
                  <a:pt x="476376" y="476375"/>
                </a:lnTo>
                <a:lnTo>
                  <a:pt x="0" y="47637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3" name="Group 3"/>
          <p:cNvGrpSpPr/>
          <p:nvPr/>
        </p:nvGrpSpPr>
        <p:grpSpPr>
          <a:xfrm>
            <a:off x="1028700" y="5111935"/>
            <a:ext cx="16230600" cy="3951492"/>
            <a:chOff x="0" y="0"/>
            <a:chExt cx="4640105" cy="1129677"/>
          </a:xfrm>
        </p:grpSpPr>
        <p:sp>
          <p:nvSpPr>
            <p:cNvPr id="4" name="Freeform 4"/>
            <p:cNvSpPr/>
            <p:nvPr/>
          </p:nvSpPr>
          <p:spPr>
            <a:xfrm>
              <a:off x="0" y="0"/>
              <a:ext cx="4640105" cy="1129677"/>
            </a:xfrm>
            <a:custGeom>
              <a:avLst/>
              <a:gdLst/>
              <a:ahLst/>
              <a:cxnLst/>
              <a:rect l="l" t="t" r="r" b="b"/>
              <a:pathLst>
                <a:path w="4640105" h="1129677">
                  <a:moveTo>
                    <a:pt x="9540" y="0"/>
                  </a:moveTo>
                  <a:lnTo>
                    <a:pt x="4630565" y="0"/>
                  </a:lnTo>
                  <a:cubicBezTo>
                    <a:pt x="4633095" y="0"/>
                    <a:pt x="4635522" y="1005"/>
                    <a:pt x="4637311" y="2794"/>
                  </a:cubicBezTo>
                  <a:cubicBezTo>
                    <a:pt x="4639100" y="4583"/>
                    <a:pt x="4640105" y="7010"/>
                    <a:pt x="4640105" y="9540"/>
                  </a:cubicBezTo>
                  <a:lnTo>
                    <a:pt x="4640105" y="1120137"/>
                  </a:lnTo>
                  <a:cubicBezTo>
                    <a:pt x="4640105" y="1125406"/>
                    <a:pt x="4635834" y="1129677"/>
                    <a:pt x="4630565" y="1129677"/>
                  </a:cubicBezTo>
                  <a:lnTo>
                    <a:pt x="9540" y="1129677"/>
                  </a:lnTo>
                  <a:cubicBezTo>
                    <a:pt x="7010" y="1129677"/>
                    <a:pt x="4583" y="1128672"/>
                    <a:pt x="2794" y="1126883"/>
                  </a:cubicBezTo>
                  <a:cubicBezTo>
                    <a:pt x="1005" y="1125094"/>
                    <a:pt x="0" y="1122667"/>
                    <a:pt x="0" y="1120137"/>
                  </a:cubicBezTo>
                  <a:lnTo>
                    <a:pt x="0" y="9540"/>
                  </a:lnTo>
                  <a:cubicBezTo>
                    <a:pt x="0" y="4271"/>
                    <a:pt x="4271" y="0"/>
                    <a:pt x="9540" y="0"/>
                  </a:cubicBezTo>
                  <a:close/>
                </a:path>
              </a:pathLst>
            </a:custGeom>
            <a:solidFill>
              <a:srgbClr val="5012CD"/>
            </a:solidFill>
          </p:spPr>
          <p:txBody>
            <a:bodyPr/>
            <a:lstStyle/>
            <a:p>
              <a:endParaRPr lang="en-US"/>
            </a:p>
          </p:txBody>
        </p:sp>
        <p:sp>
          <p:nvSpPr>
            <p:cNvPr id="5" name="TextBox 5"/>
            <p:cNvSpPr txBox="1"/>
            <p:nvPr/>
          </p:nvSpPr>
          <p:spPr>
            <a:xfrm>
              <a:off x="0" y="47625"/>
              <a:ext cx="4640105" cy="1082052"/>
            </a:xfrm>
            <a:prstGeom prst="rect">
              <a:avLst/>
            </a:prstGeom>
          </p:spPr>
          <p:txBody>
            <a:bodyPr lIns="50800" tIns="50800" rIns="50800" bIns="50800" rtlCol="0" anchor="ctr"/>
            <a:lstStyle/>
            <a:p>
              <a:pPr algn="ctr">
                <a:lnSpc>
                  <a:spcPts val="2451"/>
                </a:lnSpc>
              </a:pPr>
              <a:endParaRPr/>
            </a:p>
          </p:txBody>
        </p:sp>
      </p:grpSp>
      <p:sp>
        <p:nvSpPr>
          <p:cNvPr id="6" name="Freeform 6"/>
          <p:cNvSpPr/>
          <p:nvPr/>
        </p:nvSpPr>
        <p:spPr>
          <a:xfrm rot="-5400000">
            <a:off x="16306138" y="1049788"/>
            <a:ext cx="953162" cy="953162"/>
          </a:xfrm>
          <a:custGeom>
            <a:avLst/>
            <a:gdLst/>
            <a:ahLst/>
            <a:cxnLst/>
            <a:rect l="l" t="t" r="r" b="b"/>
            <a:pathLst>
              <a:path w="953162" h="953162">
                <a:moveTo>
                  <a:pt x="0" y="0"/>
                </a:moveTo>
                <a:lnTo>
                  <a:pt x="953162" y="0"/>
                </a:lnTo>
                <a:lnTo>
                  <a:pt x="953162" y="953162"/>
                </a:lnTo>
                <a:lnTo>
                  <a:pt x="0" y="95316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7" name="TextBox 7"/>
          <p:cNvSpPr txBox="1"/>
          <p:nvPr/>
        </p:nvSpPr>
        <p:spPr>
          <a:xfrm>
            <a:off x="1028700" y="2045079"/>
            <a:ext cx="8845124" cy="906145"/>
          </a:xfrm>
          <a:prstGeom prst="rect">
            <a:avLst/>
          </a:prstGeom>
        </p:spPr>
        <p:txBody>
          <a:bodyPr lIns="0" tIns="0" rIns="0" bIns="0" rtlCol="0" anchor="t">
            <a:spAutoFit/>
          </a:bodyPr>
          <a:lstStyle/>
          <a:p>
            <a:pPr algn="l">
              <a:lnSpc>
                <a:spcPts val="6800"/>
              </a:lnSpc>
            </a:pPr>
            <a:r>
              <a:rPr lang="en-US" sz="6800" b="1">
                <a:solidFill>
                  <a:srgbClr val="171717"/>
                </a:solidFill>
                <a:latin typeface="TT Supermolot Neue Expanded Bold"/>
                <a:ea typeface="TT Supermolot Neue Expanded Bold"/>
                <a:cs typeface="TT Supermolot Neue Expanded Bold"/>
                <a:sym typeface="TT Supermolot Neue Expanded Bold"/>
              </a:rPr>
              <a:t>SOCIAL ISSUES </a:t>
            </a:r>
          </a:p>
        </p:txBody>
      </p:sp>
      <p:sp>
        <p:nvSpPr>
          <p:cNvPr id="8" name="Freeform 8"/>
          <p:cNvSpPr/>
          <p:nvPr/>
        </p:nvSpPr>
        <p:spPr>
          <a:xfrm>
            <a:off x="3395873" y="5755794"/>
            <a:ext cx="1294016" cy="1153292"/>
          </a:xfrm>
          <a:custGeom>
            <a:avLst/>
            <a:gdLst/>
            <a:ahLst/>
            <a:cxnLst/>
            <a:rect l="l" t="t" r="r" b="b"/>
            <a:pathLst>
              <a:path w="1294016" h="1153292">
                <a:moveTo>
                  <a:pt x="0" y="0"/>
                </a:moveTo>
                <a:lnTo>
                  <a:pt x="1294016" y="0"/>
                </a:lnTo>
                <a:lnTo>
                  <a:pt x="1294016" y="1153292"/>
                </a:lnTo>
                <a:lnTo>
                  <a:pt x="0" y="115329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9" name="Freeform 9"/>
          <p:cNvSpPr/>
          <p:nvPr/>
        </p:nvSpPr>
        <p:spPr>
          <a:xfrm>
            <a:off x="8664451" y="5755794"/>
            <a:ext cx="959098" cy="1162543"/>
          </a:xfrm>
          <a:custGeom>
            <a:avLst/>
            <a:gdLst/>
            <a:ahLst/>
            <a:cxnLst/>
            <a:rect l="l" t="t" r="r" b="b"/>
            <a:pathLst>
              <a:path w="959098" h="1162543">
                <a:moveTo>
                  <a:pt x="0" y="0"/>
                </a:moveTo>
                <a:lnTo>
                  <a:pt x="959098" y="0"/>
                </a:lnTo>
                <a:lnTo>
                  <a:pt x="959098" y="1162543"/>
                </a:lnTo>
                <a:lnTo>
                  <a:pt x="0" y="116254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0" name="Freeform 10"/>
          <p:cNvSpPr/>
          <p:nvPr/>
        </p:nvSpPr>
        <p:spPr>
          <a:xfrm>
            <a:off x="13589272" y="5755794"/>
            <a:ext cx="1192033" cy="1153292"/>
          </a:xfrm>
          <a:custGeom>
            <a:avLst/>
            <a:gdLst/>
            <a:ahLst/>
            <a:cxnLst/>
            <a:rect l="l" t="t" r="r" b="b"/>
            <a:pathLst>
              <a:path w="1192033" h="1153292">
                <a:moveTo>
                  <a:pt x="0" y="0"/>
                </a:moveTo>
                <a:lnTo>
                  <a:pt x="1192033" y="0"/>
                </a:lnTo>
                <a:lnTo>
                  <a:pt x="1192033" y="1153292"/>
                </a:lnTo>
                <a:lnTo>
                  <a:pt x="0" y="1153292"/>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1" name="TextBox 11"/>
          <p:cNvSpPr txBox="1"/>
          <p:nvPr/>
        </p:nvSpPr>
        <p:spPr>
          <a:xfrm>
            <a:off x="1859548" y="7107023"/>
            <a:ext cx="4366665" cy="1253368"/>
          </a:xfrm>
          <a:prstGeom prst="rect">
            <a:avLst/>
          </a:prstGeom>
        </p:spPr>
        <p:txBody>
          <a:bodyPr lIns="0" tIns="0" rIns="0" bIns="0" rtlCol="0" anchor="t">
            <a:spAutoFit/>
          </a:bodyPr>
          <a:lstStyle/>
          <a:p>
            <a:pPr algn="ctr">
              <a:lnSpc>
                <a:spcPts val="3359"/>
              </a:lnSpc>
            </a:pPr>
            <a:r>
              <a:rPr lang="en-US" sz="2399" b="1">
                <a:solidFill>
                  <a:srgbClr val="FFFFFF"/>
                </a:solidFill>
                <a:latin typeface="TT Supermolot Neue Expanded Bold"/>
                <a:ea typeface="TT Supermolot Neue Expanded Bold"/>
                <a:cs typeface="TT Supermolot Neue Expanded Bold"/>
                <a:sym typeface="TT Supermolot Neue Expanded Bold"/>
              </a:rPr>
              <a:t> IDENTITY THEFT AND FINANCIAL FRAUD</a:t>
            </a:r>
          </a:p>
          <a:p>
            <a:pPr algn="ctr">
              <a:lnSpc>
                <a:spcPts val="3359"/>
              </a:lnSpc>
            </a:pPr>
            <a:endParaRPr lang="en-US" sz="2399" b="1">
              <a:solidFill>
                <a:srgbClr val="FFFFFF"/>
              </a:solidFill>
              <a:latin typeface="TT Supermolot Neue Expanded Bold"/>
              <a:ea typeface="TT Supermolot Neue Expanded Bold"/>
              <a:cs typeface="TT Supermolot Neue Expanded Bold"/>
              <a:sym typeface="TT Supermolot Neue Expanded Bold"/>
            </a:endParaRPr>
          </a:p>
        </p:txBody>
      </p:sp>
      <p:sp>
        <p:nvSpPr>
          <p:cNvPr id="12" name="TextBox 12"/>
          <p:cNvSpPr txBox="1"/>
          <p:nvPr/>
        </p:nvSpPr>
        <p:spPr>
          <a:xfrm>
            <a:off x="7506965" y="7107023"/>
            <a:ext cx="3274070" cy="2091487"/>
          </a:xfrm>
          <a:prstGeom prst="rect">
            <a:avLst/>
          </a:prstGeom>
        </p:spPr>
        <p:txBody>
          <a:bodyPr lIns="0" tIns="0" rIns="0" bIns="0" rtlCol="0" anchor="t">
            <a:spAutoFit/>
          </a:bodyPr>
          <a:lstStyle/>
          <a:p>
            <a:pPr algn="ctr">
              <a:lnSpc>
                <a:spcPts val="3359"/>
              </a:lnSpc>
            </a:pPr>
            <a:r>
              <a:rPr lang="en-US" sz="2399" b="1">
                <a:solidFill>
                  <a:srgbClr val="FFFFFF"/>
                </a:solidFill>
                <a:latin typeface="TT Supermolot Neue Expanded Bold"/>
                <a:ea typeface="TT Supermolot Neue Expanded Bold"/>
                <a:cs typeface="TT Supermolot Neue Expanded Bold"/>
                <a:sym typeface="TT Supermolot Neue Expanded Bold"/>
              </a:rPr>
              <a:t> EROSION OF PUBLIC TRUST IN FINANCIAL INSTITUTIONS</a:t>
            </a:r>
          </a:p>
          <a:p>
            <a:pPr algn="ctr">
              <a:lnSpc>
                <a:spcPts val="3359"/>
              </a:lnSpc>
            </a:pPr>
            <a:endParaRPr lang="en-US" sz="2399" b="1">
              <a:solidFill>
                <a:srgbClr val="FFFFFF"/>
              </a:solidFill>
              <a:latin typeface="TT Supermolot Neue Expanded Bold"/>
              <a:ea typeface="TT Supermolot Neue Expanded Bold"/>
              <a:cs typeface="TT Supermolot Neue Expanded Bold"/>
              <a:sym typeface="TT Supermolot Neue Expanded Bold"/>
            </a:endParaRPr>
          </a:p>
        </p:txBody>
      </p:sp>
      <p:sp>
        <p:nvSpPr>
          <p:cNvPr id="13" name="TextBox 13"/>
          <p:cNvSpPr txBox="1"/>
          <p:nvPr/>
        </p:nvSpPr>
        <p:spPr>
          <a:xfrm>
            <a:off x="11433075" y="7178792"/>
            <a:ext cx="5504427" cy="1119356"/>
          </a:xfrm>
          <a:prstGeom prst="rect">
            <a:avLst/>
          </a:prstGeom>
        </p:spPr>
        <p:txBody>
          <a:bodyPr lIns="0" tIns="0" rIns="0" bIns="0" rtlCol="0" anchor="t">
            <a:spAutoFit/>
          </a:bodyPr>
          <a:lstStyle/>
          <a:p>
            <a:pPr algn="ctr">
              <a:lnSpc>
                <a:spcPts val="3299"/>
              </a:lnSpc>
            </a:pPr>
            <a:r>
              <a:rPr lang="en-US" sz="2356" b="1">
                <a:solidFill>
                  <a:srgbClr val="FFFFFF"/>
                </a:solidFill>
                <a:latin typeface="TT Supermolot Neue Expanded Bold"/>
                <a:ea typeface="TT Supermolot Neue Expanded Bold"/>
                <a:cs typeface="TT Supermolot Neue Expanded Bold"/>
                <a:sym typeface="TT Supermolot Neue Expanded Bold"/>
              </a:rPr>
              <a:t> PSYCHOLOGICAL DISTRESS AND FEAR OF DATA MISUSE</a:t>
            </a:r>
          </a:p>
          <a:p>
            <a:pPr algn="ctr">
              <a:lnSpc>
                <a:spcPts val="2459"/>
              </a:lnSpc>
            </a:pPr>
            <a:endParaRPr lang="en-US" sz="2356" b="1">
              <a:solidFill>
                <a:srgbClr val="FFFFFF"/>
              </a:solidFill>
              <a:latin typeface="TT Supermolot Neue Expanded Bold"/>
              <a:ea typeface="TT Supermolot Neue Expanded Bold"/>
              <a:cs typeface="TT Supermolot Neue Expanded Bold"/>
              <a:sym typeface="TT Supermolot Neue Expanded Bo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FFF">
                <a:alpha val="70000"/>
              </a:srgbClr>
            </a:gs>
            <a:gs pos="100000">
              <a:srgbClr val="FFFFFF">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1028700" y="573413"/>
            <a:ext cx="476376" cy="476376"/>
          </a:xfrm>
          <a:custGeom>
            <a:avLst/>
            <a:gdLst/>
            <a:ahLst/>
            <a:cxnLst/>
            <a:rect l="l" t="t" r="r" b="b"/>
            <a:pathLst>
              <a:path w="476376" h="476376">
                <a:moveTo>
                  <a:pt x="0" y="0"/>
                </a:moveTo>
                <a:lnTo>
                  <a:pt x="476376" y="0"/>
                </a:lnTo>
                <a:lnTo>
                  <a:pt x="476376" y="476375"/>
                </a:lnTo>
                <a:lnTo>
                  <a:pt x="0" y="47637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3" name="Group 3"/>
          <p:cNvGrpSpPr/>
          <p:nvPr/>
        </p:nvGrpSpPr>
        <p:grpSpPr>
          <a:xfrm>
            <a:off x="1028700" y="5111935"/>
            <a:ext cx="16230600" cy="3951492"/>
            <a:chOff x="0" y="0"/>
            <a:chExt cx="4640105" cy="1129677"/>
          </a:xfrm>
        </p:grpSpPr>
        <p:sp>
          <p:nvSpPr>
            <p:cNvPr id="4" name="Freeform 4"/>
            <p:cNvSpPr/>
            <p:nvPr/>
          </p:nvSpPr>
          <p:spPr>
            <a:xfrm>
              <a:off x="0" y="0"/>
              <a:ext cx="4640105" cy="1129677"/>
            </a:xfrm>
            <a:custGeom>
              <a:avLst/>
              <a:gdLst/>
              <a:ahLst/>
              <a:cxnLst/>
              <a:rect l="l" t="t" r="r" b="b"/>
              <a:pathLst>
                <a:path w="4640105" h="1129677">
                  <a:moveTo>
                    <a:pt x="9540" y="0"/>
                  </a:moveTo>
                  <a:lnTo>
                    <a:pt x="4630565" y="0"/>
                  </a:lnTo>
                  <a:cubicBezTo>
                    <a:pt x="4633095" y="0"/>
                    <a:pt x="4635522" y="1005"/>
                    <a:pt x="4637311" y="2794"/>
                  </a:cubicBezTo>
                  <a:cubicBezTo>
                    <a:pt x="4639100" y="4583"/>
                    <a:pt x="4640105" y="7010"/>
                    <a:pt x="4640105" y="9540"/>
                  </a:cubicBezTo>
                  <a:lnTo>
                    <a:pt x="4640105" y="1120137"/>
                  </a:lnTo>
                  <a:cubicBezTo>
                    <a:pt x="4640105" y="1125406"/>
                    <a:pt x="4635834" y="1129677"/>
                    <a:pt x="4630565" y="1129677"/>
                  </a:cubicBezTo>
                  <a:lnTo>
                    <a:pt x="9540" y="1129677"/>
                  </a:lnTo>
                  <a:cubicBezTo>
                    <a:pt x="7010" y="1129677"/>
                    <a:pt x="4583" y="1128672"/>
                    <a:pt x="2794" y="1126883"/>
                  </a:cubicBezTo>
                  <a:cubicBezTo>
                    <a:pt x="1005" y="1125094"/>
                    <a:pt x="0" y="1122667"/>
                    <a:pt x="0" y="1120137"/>
                  </a:cubicBezTo>
                  <a:lnTo>
                    <a:pt x="0" y="9540"/>
                  </a:lnTo>
                  <a:cubicBezTo>
                    <a:pt x="0" y="4271"/>
                    <a:pt x="4271" y="0"/>
                    <a:pt x="9540" y="0"/>
                  </a:cubicBezTo>
                  <a:close/>
                </a:path>
              </a:pathLst>
            </a:custGeom>
            <a:solidFill>
              <a:srgbClr val="5012CD"/>
            </a:solidFill>
          </p:spPr>
          <p:txBody>
            <a:bodyPr/>
            <a:lstStyle/>
            <a:p>
              <a:endParaRPr lang="en-US"/>
            </a:p>
          </p:txBody>
        </p:sp>
        <p:sp>
          <p:nvSpPr>
            <p:cNvPr id="5" name="TextBox 5"/>
            <p:cNvSpPr txBox="1"/>
            <p:nvPr/>
          </p:nvSpPr>
          <p:spPr>
            <a:xfrm>
              <a:off x="0" y="47625"/>
              <a:ext cx="4640105" cy="1082052"/>
            </a:xfrm>
            <a:prstGeom prst="rect">
              <a:avLst/>
            </a:prstGeom>
          </p:spPr>
          <p:txBody>
            <a:bodyPr lIns="50800" tIns="50800" rIns="50800" bIns="50800" rtlCol="0" anchor="ctr"/>
            <a:lstStyle/>
            <a:p>
              <a:pPr algn="ctr">
                <a:lnSpc>
                  <a:spcPts val="2451"/>
                </a:lnSpc>
              </a:pPr>
              <a:endParaRPr/>
            </a:p>
          </p:txBody>
        </p:sp>
      </p:grpSp>
      <p:sp>
        <p:nvSpPr>
          <p:cNvPr id="6" name="Freeform 6"/>
          <p:cNvSpPr/>
          <p:nvPr/>
        </p:nvSpPr>
        <p:spPr>
          <a:xfrm rot="-5400000">
            <a:off x="16306138" y="1049788"/>
            <a:ext cx="953162" cy="953162"/>
          </a:xfrm>
          <a:custGeom>
            <a:avLst/>
            <a:gdLst/>
            <a:ahLst/>
            <a:cxnLst/>
            <a:rect l="l" t="t" r="r" b="b"/>
            <a:pathLst>
              <a:path w="953162" h="953162">
                <a:moveTo>
                  <a:pt x="0" y="0"/>
                </a:moveTo>
                <a:lnTo>
                  <a:pt x="953162" y="0"/>
                </a:lnTo>
                <a:lnTo>
                  <a:pt x="953162" y="953162"/>
                </a:lnTo>
                <a:lnTo>
                  <a:pt x="0" y="95316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7" name="TextBox 7"/>
          <p:cNvSpPr txBox="1"/>
          <p:nvPr/>
        </p:nvSpPr>
        <p:spPr>
          <a:xfrm>
            <a:off x="1028700" y="2045079"/>
            <a:ext cx="8845124" cy="906145"/>
          </a:xfrm>
          <a:prstGeom prst="rect">
            <a:avLst/>
          </a:prstGeom>
        </p:spPr>
        <p:txBody>
          <a:bodyPr lIns="0" tIns="0" rIns="0" bIns="0" rtlCol="0" anchor="t">
            <a:spAutoFit/>
          </a:bodyPr>
          <a:lstStyle/>
          <a:p>
            <a:pPr algn="l">
              <a:lnSpc>
                <a:spcPts val="6800"/>
              </a:lnSpc>
            </a:pPr>
            <a:r>
              <a:rPr lang="en-US" sz="6800" b="1">
                <a:solidFill>
                  <a:srgbClr val="171717"/>
                </a:solidFill>
                <a:latin typeface="TT Supermolot Neue Expanded Bold"/>
                <a:ea typeface="TT Supermolot Neue Expanded Bold"/>
                <a:cs typeface="TT Supermolot Neue Expanded Bold"/>
                <a:sym typeface="TT Supermolot Neue Expanded Bold"/>
              </a:rPr>
              <a:t>SOCIAL ISSUES </a:t>
            </a:r>
          </a:p>
        </p:txBody>
      </p:sp>
      <p:sp>
        <p:nvSpPr>
          <p:cNvPr id="8" name="Freeform 8"/>
          <p:cNvSpPr/>
          <p:nvPr/>
        </p:nvSpPr>
        <p:spPr>
          <a:xfrm>
            <a:off x="3395873" y="5755794"/>
            <a:ext cx="1294016" cy="1153292"/>
          </a:xfrm>
          <a:custGeom>
            <a:avLst/>
            <a:gdLst/>
            <a:ahLst/>
            <a:cxnLst/>
            <a:rect l="l" t="t" r="r" b="b"/>
            <a:pathLst>
              <a:path w="1294016" h="1153292">
                <a:moveTo>
                  <a:pt x="0" y="0"/>
                </a:moveTo>
                <a:lnTo>
                  <a:pt x="1294016" y="0"/>
                </a:lnTo>
                <a:lnTo>
                  <a:pt x="1294016" y="1153292"/>
                </a:lnTo>
                <a:lnTo>
                  <a:pt x="0" y="115329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9" name="Freeform 9"/>
          <p:cNvSpPr/>
          <p:nvPr/>
        </p:nvSpPr>
        <p:spPr>
          <a:xfrm>
            <a:off x="12650695" y="5755794"/>
            <a:ext cx="1192033" cy="1153292"/>
          </a:xfrm>
          <a:custGeom>
            <a:avLst/>
            <a:gdLst/>
            <a:ahLst/>
            <a:cxnLst/>
            <a:rect l="l" t="t" r="r" b="b"/>
            <a:pathLst>
              <a:path w="1192033" h="1153292">
                <a:moveTo>
                  <a:pt x="0" y="0"/>
                </a:moveTo>
                <a:lnTo>
                  <a:pt x="1192033" y="0"/>
                </a:lnTo>
                <a:lnTo>
                  <a:pt x="1192033" y="1153292"/>
                </a:lnTo>
                <a:lnTo>
                  <a:pt x="0" y="115329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0" name="TextBox 10"/>
          <p:cNvSpPr txBox="1"/>
          <p:nvPr/>
        </p:nvSpPr>
        <p:spPr>
          <a:xfrm>
            <a:off x="1859548" y="7106152"/>
            <a:ext cx="4366665" cy="1672427"/>
          </a:xfrm>
          <a:prstGeom prst="rect">
            <a:avLst/>
          </a:prstGeom>
        </p:spPr>
        <p:txBody>
          <a:bodyPr lIns="0" tIns="0" rIns="0" bIns="0" rtlCol="0" anchor="t">
            <a:spAutoFit/>
          </a:bodyPr>
          <a:lstStyle/>
          <a:p>
            <a:pPr algn="ctr">
              <a:lnSpc>
                <a:spcPts val="3359"/>
              </a:lnSpc>
            </a:pPr>
            <a:r>
              <a:rPr lang="en-US" sz="2399" b="1">
                <a:solidFill>
                  <a:srgbClr val="FFFFFF"/>
                </a:solidFill>
                <a:latin typeface="TT Supermolot Neue Expanded Bold"/>
                <a:ea typeface="TT Supermolot Neue Expanded Bold"/>
                <a:cs typeface="TT Supermolot Neue Expanded Bold"/>
                <a:sym typeface="TT Supermolot Neue Expanded Bold"/>
              </a:rPr>
              <a:t> DIGITAL INEQUALITY AND VULNERABILITY OF MARGINALIZED GROUPS</a:t>
            </a:r>
          </a:p>
          <a:p>
            <a:pPr algn="ctr">
              <a:lnSpc>
                <a:spcPts val="3359"/>
              </a:lnSpc>
            </a:pPr>
            <a:endParaRPr lang="en-US" sz="2399" b="1">
              <a:solidFill>
                <a:srgbClr val="FFFFFF"/>
              </a:solidFill>
              <a:latin typeface="TT Supermolot Neue Expanded Bold"/>
              <a:ea typeface="TT Supermolot Neue Expanded Bold"/>
              <a:cs typeface="TT Supermolot Neue Expanded Bold"/>
              <a:sym typeface="TT Supermolot Neue Expanded Bold"/>
            </a:endParaRPr>
          </a:p>
        </p:txBody>
      </p:sp>
      <p:sp>
        <p:nvSpPr>
          <p:cNvPr id="11" name="TextBox 11"/>
          <p:cNvSpPr txBox="1"/>
          <p:nvPr/>
        </p:nvSpPr>
        <p:spPr>
          <a:xfrm>
            <a:off x="10011424" y="7136632"/>
            <a:ext cx="6294714" cy="834309"/>
          </a:xfrm>
          <a:prstGeom prst="rect">
            <a:avLst/>
          </a:prstGeom>
        </p:spPr>
        <p:txBody>
          <a:bodyPr lIns="0" tIns="0" rIns="0" bIns="0" rtlCol="0" anchor="t">
            <a:spAutoFit/>
          </a:bodyPr>
          <a:lstStyle/>
          <a:p>
            <a:pPr algn="ctr">
              <a:lnSpc>
                <a:spcPts val="3359"/>
              </a:lnSpc>
            </a:pPr>
            <a:r>
              <a:rPr lang="en-US" sz="2399" b="1">
                <a:solidFill>
                  <a:srgbClr val="FFFFFF"/>
                </a:solidFill>
                <a:latin typeface="TT Supermolot Neue Expanded Bold"/>
                <a:ea typeface="TT Supermolot Neue Expanded Bold"/>
                <a:cs typeface="TT Supermolot Neue Expanded Bold"/>
                <a:sym typeface="TT Supermolot Neue Expanded Bold"/>
              </a:rPr>
              <a:t>INCREASED DEMAND FOR REGULATORY REFORM</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FFF">
                <a:alpha val="70000"/>
              </a:srgbClr>
            </a:gs>
            <a:gs pos="100000">
              <a:srgbClr val="FFFFFF">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1028700" y="573413"/>
            <a:ext cx="476376" cy="476376"/>
          </a:xfrm>
          <a:custGeom>
            <a:avLst/>
            <a:gdLst/>
            <a:ahLst/>
            <a:cxnLst/>
            <a:rect l="l" t="t" r="r" b="b"/>
            <a:pathLst>
              <a:path w="476376" h="476376">
                <a:moveTo>
                  <a:pt x="0" y="0"/>
                </a:moveTo>
                <a:lnTo>
                  <a:pt x="476376" y="0"/>
                </a:lnTo>
                <a:lnTo>
                  <a:pt x="476376" y="476375"/>
                </a:lnTo>
                <a:lnTo>
                  <a:pt x="0" y="47637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5400000">
            <a:off x="16306138" y="1049788"/>
            <a:ext cx="953162" cy="953162"/>
          </a:xfrm>
          <a:custGeom>
            <a:avLst/>
            <a:gdLst/>
            <a:ahLst/>
            <a:cxnLst/>
            <a:rect l="l" t="t" r="r" b="b"/>
            <a:pathLst>
              <a:path w="953162" h="953162">
                <a:moveTo>
                  <a:pt x="0" y="0"/>
                </a:moveTo>
                <a:lnTo>
                  <a:pt x="953162" y="0"/>
                </a:lnTo>
                <a:lnTo>
                  <a:pt x="953162" y="953162"/>
                </a:lnTo>
                <a:lnTo>
                  <a:pt x="0" y="95316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4" name="Group 4"/>
          <p:cNvGrpSpPr/>
          <p:nvPr/>
        </p:nvGrpSpPr>
        <p:grpSpPr>
          <a:xfrm>
            <a:off x="1028700" y="2354105"/>
            <a:ext cx="5806039" cy="6904195"/>
            <a:chOff x="0" y="0"/>
            <a:chExt cx="1137304" cy="1352414"/>
          </a:xfrm>
        </p:grpSpPr>
        <p:sp>
          <p:nvSpPr>
            <p:cNvPr id="5" name="Freeform 5"/>
            <p:cNvSpPr/>
            <p:nvPr/>
          </p:nvSpPr>
          <p:spPr>
            <a:xfrm>
              <a:off x="0" y="0"/>
              <a:ext cx="1137304" cy="1352414"/>
            </a:xfrm>
            <a:custGeom>
              <a:avLst/>
              <a:gdLst/>
              <a:ahLst/>
              <a:cxnLst/>
              <a:rect l="l" t="t" r="r" b="b"/>
              <a:pathLst>
                <a:path w="1137304" h="1352414">
                  <a:moveTo>
                    <a:pt x="30669" y="0"/>
                  </a:moveTo>
                  <a:lnTo>
                    <a:pt x="1106635" y="0"/>
                  </a:lnTo>
                  <a:cubicBezTo>
                    <a:pt x="1123573" y="0"/>
                    <a:pt x="1137304" y="13731"/>
                    <a:pt x="1137304" y="30669"/>
                  </a:cubicBezTo>
                  <a:lnTo>
                    <a:pt x="1137304" y="1321745"/>
                  </a:lnTo>
                  <a:cubicBezTo>
                    <a:pt x="1137304" y="1329879"/>
                    <a:pt x="1134073" y="1337680"/>
                    <a:pt x="1128321" y="1343431"/>
                  </a:cubicBezTo>
                  <a:cubicBezTo>
                    <a:pt x="1122570" y="1349183"/>
                    <a:pt x="1114769" y="1352414"/>
                    <a:pt x="1106635" y="1352414"/>
                  </a:cubicBezTo>
                  <a:lnTo>
                    <a:pt x="30669" y="1352414"/>
                  </a:lnTo>
                  <a:cubicBezTo>
                    <a:pt x="22535" y="1352414"/>
                    <a:pt x="14734" y="1349183"/>
                    <a:pt x="8983" y="1343431"/>
                  </a:cubicBezTo>
                  <a:cubicBezTo>
                    <a:pt x="3231" y="1337680"/>
                    <a:pt x="0" y="1329879"/>
                    <a:pt x="0" y="1321745"/>
                  </a:cubicBezTo>
                  <a:lnTo>
                    <a:pt x="0" y="30669"/>
                  </a:lnTo>
                  <a:cubicBezTo>
                    <a:pt x="0" y="13731"/>
                    <a:pt x="13731" y="0"/>
                    <a:pt x="30669" y="0"/>
                  </a:cubicBezTo>
                  <a:close/>
                </a:path>
              </a:pathLst>
            </a:custGeom>
            <a:blipFill>
              <a:blip r:embed="rId6"/>
              <a:stretch>
                <a:fillRect l="-39241" r="-39241"/>
              </a:stretch>
            </a:blipFill>
          </p:spPr>
          <p:txBody>
            <a:bodyPr/>
            <a:lstStyle/>
            <a:p>
              <a:endParaRPr lang="en-US"/>
            </a:p>
          </p:txBody>
        </p:sp>
      </p:grpSp>
      <p:grpSp>
        <p:nvGrpSpPr>
          <p:cNvPr id="6" name="Group 6"/>
          <p:cNvGrpSpPr/>
          <p:nvPr/>
        </p:nvGrpSpPr>
        <p:grpSpPr>
          <a:xfrm>
            <a:off x="4461109" y="1546385"/>
            <a:ext cx="3086100" cy="3086100"/>
            <a:chOff x="0" y="0"/>
            <a:chExt cx="812800" cy="812800"/>
          </a:xfrm>
        </p:grpSpPr>
        <p:sp>
          <p:nvSpPr>
            <p:cNvPr id="7" name="Freeform 7"/>
            <p:cNvSpPr/>
            <p:nvPr/>
          </p:nvSpPr>
          <p:spPr>
            <a:xfrm>
              <a:off x="0" y="0"/>
              <a:ext cx="812800" cy="812800"/>
            </a:xfrm>
            <a:custGeom>
              <a:avLst/>
              <a:gdLst/>
              <a:ahLst/>
              <a:cxnLst/>
              <a:rect l="l" t="t" r="r" b="b"/>
              <a:pathLst>
                <a:path w="812800" h="812800">
                  <a:moveTo>
                    <a:pt x="127941" y="0"/>
                  </a:moveTo>
                  <a:lnTo>
                    <a:pt x="684859" y="0"/>
                  </a:lnTo>
                  <a:cubicBezTo>
                    <a:pt x="718791" y="0"/>
                    <a:pt x="751333" y="13479"/>
                    <a:pt x="775327" y="37473"/>
                  </a:cubicBezTo>
                  <a:cubicBezTo>
                    <a:pt x="799321" y="61467"/>
                    <a:pt x="812800" y="94009"/>
                    <a:pt x="812800" y="127941"/>
                  </a:cubicBezTo>
                  <a:lnTo>
                    <a:pt x="812800" y="684859"/>
                  </a:lnTo>
                  <a:cubicBezTo>
                    <a:pt x="812800" y="718791"/>
                    <a:pt x="799321" y="751333"/>
                    <a:pt x="775327" y="775327"/>
                  </a:cubicBezTo>
                  <a:cubicBezTo>
                    <a:pt x="751333" y="799321"/>
                    <a:pt x="718791" y="812800"/>
                    <a:pt x="684859" y="812800"/>
                  </a:cubicBezTo>
                  <a:lnTo>
                    <a:pt x="127941" y="812800"/>
                  </a:lnTo>
                  <a:cubicBezTo>
                    <a:pt x="94009" y="812800"/>
                    <a:pt x="61467" y="799321"/>
                    <a:pt x="37473" y="775327"/>
                  </a:cubicBezTo>
                  <a:cubicBezTo>
                    <a:pt x="13479" y="751333"/>
                    <a:pt x="0" y="718791"/>
                    <a:pt x="0" y="684859"/>
                  </a:cubicBezTo>
                  <a:lnTo>
                    <a:pt x="0" y="127941"/>
                  </a:lnTo>
                  <a:cubicBezTo>
                    <a:pt x="0" y="94009"/>
                    <a:pt x="13479" y="61467"/>
                    <a:pt x="37473" y="37473"/>
                  </a:cubicBezTo>
                  <a:cubicBezTo>
                    <a:pt x="61467" y="13479"/>
                    <a:pt x="94009" y="0"/>
                    <a:pt x="127941" y="0"/>
                  </a:cubicBezTo>
                  <a:close/>
                </a:path>
              </a:pathLst>
            </a:custGeom>
            <a:solidFill>
              <a:srgbClr val="5012CD"/>
            </a:solidFill>
          </p:spPr>
          <p:txBody>
            <a:bodyPr/>
            <a:lstStyle/>
            <a:p>
              <a:endParaRPr lang="en-US"/>
            </a:p>
          </p:txBody>
        </p:sp>
        <p:sp>
          <p:nvSpPr>
            <p:cNvPr id="8" name="TextBox 8"/>
            <p:cNvSpPr txBox="1"/>
            <p:nvPr/>
          </p:nvSpPr>
          <p:spPr>
            <a:xfrm>
              <a:off x="0" y="47625"/>
              <a:ext cx="812800" cy="765175"/>
            </a:xfrm>
            <a:prstGeom prst="rect">
              <a:avLst/>
            </a:prstGeom>
          </p:spPr>
          <p:txBody>
            <a:bodyPr lIns="50800" tIns="50800" rIns="50800" bIns="50800" rtlCol="0" anchor="ctr"/>
            <a:lstStyle/>
            <a:p>
              <a:pPr algn="ctr">
                <a:lnSpc>
                  <a:spcPts val="2451"/>
                </a:lnSpc>
              </a:pPr>
              <a:endParaRPr/>
            </a:p>
          </p:txBody>
        </p:sp>
      </p:grpSp>
      <p:sp>
        <p:nvSpPr>
          <p:cNvPr id="9" name="Freeform 9"/>
          <p:cNvSpPr/>
          <p:nvPr/>
        </p:nvSpPr>
        <p:spPr>
          <a:xfrm>
            <a:off x="5173579" y="2258855"/>
            <a:ext cx="1661160" cy="1661160"/>
          </a:xfrm>
          <a:custGeom>
            <a:avLst/>
            <a:gdLst/>
            <a:ahLst/>
            <a:cxnLst/>
            <a:rect l="l" t="t" r="r" b="b"/>
            <a:pathLst>
              <a:path w="1661160" h="1661160">
                <a:moveTo>
                  <a:pt x="0" y="0"/>
                </a:moveTo>
                <a:lnTo>
                  <a:pt x="1661160" y="0"/>
                </a:lnTo>
                <a:lnTo>
                  <a:pt x="1661160" y="1661160"/>
                </a:lnTo>
                <a:lnTo>
                  <a:pt x="0" y="166116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10" name="TextBox 10"/>
          <p:cNvSpPr txBox="1"/>
          <p:nvPr/>
        </p:nvSpPr>
        <p:spPr>
          <a:xfrm>
            <a:off x="8498453" y="3473017"/>
            <a:ext cx="8246147" cy="415249"/>
          </a:xfrm>
          <a:prstGeom prst="rect">
            <a:avLst/>
          </a:prstGeom>
        </p:spPr>
        <p:txBody>
          <a:bodyPr lIns="0" tIns="0" rIns="0" bIns="0" rtlCol="0" anchor="t">
            <a:spAutoFit/>
          </a:bodyPr>
          <a:lstStyle/>
          <a:p>
            <a:pPr algn="l">
              <a:lnSpc>
                <a:spcPts val="3359"/>
              </a:lnSpc>
            </a:pPr>
            <a:r>
              <a:rPr lang="en-US" sz="2399" b="1">
                <a:solidFill>
                  <a:srgbClr val="5012CD"/>
                </a:solidFill>
                <a:latin typeface="TT Supermolot Neue Expanded Bold"/>
                <a:ea typeface="TT Supermolot Neue Expanded Bold"/>
                <a:cs typeface="TT Supermolot Neue Expanded Bold"/>
                <a:sym typeface="TT Supermolot Neue Expanded Bold"/>
              </a:rPr>
              <a:t>CORPORATE RESPONSIBILITY AND NEGLIGENCE</a:t>
            </a:r>
          </a:p>
        </p:txBody>
      </p:sp>
      <p:sp>
        <p:nvSpPr>
          <p:cNvPr id="11" name="TextBox 11"/>
          <p:cNvSpPr txBox="1"/>
          <p:nvPr/>
        </p:nvSpPr>
        <p:spPr>
          <a:xfrm>
            <a:off x="8498453" y="4309191"/>
            <a:ext cx="6376109" cy="834309"/>
          </a:xfrm>
          <a:prstGeom prst="rect">
            <a:avLst/>
          </a:prstGeom>
        </p:spPr>
        <p:txBody>
          <a:bodyPr lIns="0" tIns="0" rIns="0" bIns="0" rtlCol="0" anchor="t">
            <a:spAutoFit/>
          </a:bodyPr>
          <a:lstStyle/>
          <a:p>
            <a:pPr algn="l">
              <a:lnSpc>
                <a:spcPts val="3359"/>
              </a:lnSpc>
            </a:pPr>
            <a:r>
              <a:rPr lang="en-US" sz="2399" b="1">
                <a:solidFill>
                  <a:srgbClr val="5012CD"/>
                </a:solidFill>
                <a:latin typeface="TT Supermolot Neue Expanded Bold"/>
                <a:ea typeface="TT Supermolot Neue Expanded Bold"/>
                <a:cs typeface="TT Supermolot Neue Expanded Bold"/>
                <a:sym typeface="TT Supermolot Neue Expanded Bold"/>
              </a:rPr>
              <a:t>ABUSE OF INSIDER KNOWLEDGE AND SKILLS</a:t>
            </a:r>
          </a:p>
        </p:txBody>
      </p:sp>
      <p:sp>
        <p:nvSpPr>
          <p:cNvPr id="12" name="TextBox 12"/>
          <p:cNvSpPr txBox="1"/>
          <p:nvPr/>
        </p:nvSpPr>
        <p:spPr>
          <a:xfrm>
            <a:off x="8498453" y="5570003"/>
            <a:ext cx="5815949" cy="415249"/>
          </a:xfrm>
          <a:prstGeom prst="rect">
            <a:avLst/>
          </a:prstGeom>
        </p:spPr>
        <p:txBody>
          <a:bodyPr lIns="0" tIns="0" rIns="0" bIns="0" rtlCol="0" anchor="t">
            <a:spAutoFit/>
          </a:bodyPr>
          <a:lstStyle/>
          <a:p>
            <a:pPr algn="l">
              <a:lnSpc>
                <a:spcPts val="3359"/>
              </a:lnSpc>
            </a:pPr>
            <a:r>
              <a:rPr lang="en-US" sz="2399" b="1">
                <a:solidFill>
                  <a:srgbClr val="5012CD"/>
                </a:solidFill>
                <a:latin typeface="TT Supermolot Neue Expanded Bold"/>
                <a:ea typeface="TT Supermolot Neue Expanded Bold"/>
                <a:cs typeface="TT Supermolot Neue Expanded Bold"/>
                <a:sym typeface="TT Supermolot Neue Expanded Bold"/>
              </a:rPr>
              <a:t>PRIVACY AND CONSUMER RIGHTS</a:t>
            </a:r>
          </a:p>
        </p:txBody>
      </p:sp>
      <p:sp>
        <p:nvSpPr>
          <p:cNvPr id="13" name="TextBox 13"/>
          <p:cNvSpPr txBox="1"/>
          <p:nvPr/>
        </p:nvSpPr>
        <p:spPr>
          <a:xfrm>
            <a:off x="7821476" y="2173130"/>
            <a:ext cx="4800051" cy="688936"/>
          </a:xfrm>
          <a:prstGeom prst="rect">
            <a:avLst/>
          </a:prstGeom>
        </p:spPr>
        <p:txBody>
          <a:bodyPr lIns="0" tIns="0" rIns="0" bIns="0" rtlCol="0" anchor="t">
            <a:spAutoFit/>
          </a:bodyPr>
          <a:lstStyle/>
          <a:p>
            <a:pPr algn="ctr">
              <a:lnSpc>
                <a:spcPts val="5599"/>
              </a:lnSpc>
              <a:spcBef>
                <a:spcPct val="0"/>
              </a:spcBef>
            </a:pPr>
            <a:r>
              <a:rPr lang="en-US" sz="3999" b="1">
                <a:solidFill>
                  <a:srgbClr val="000000"/>
                </a:solidFill>
                <a:latin typeface="TT Supermolot Neue Expanded Bold"/>
                <a:ea typeface="TT Supermolot Neue Expanded Bold"/>
                <a:cs typeface="TT Supermolot Neue Expanded Bold"/>
                <a:sym typeface="TT Supermolot Neue Expanded Bold"/>
              </a:rPr>
              <a:t>ETHICAL ISSUES </a:t>
            </a:r>
          </a:p>
        </p:txBody>
      </p:sp>
      <p:sp>
        <p:nvSpPr>
          <p:cNvPr id="14" name="TextBox 14"/>
          <p:cNvSpPr txBox="1"/>
          <p:nvPr/>
        </p:nvSpPr>
        <p:spPr>
          <a:xfrm>
            <a:off x="8498453" y="6404352"/>
            <a:ext cx="7632341" cy="1227137"/>
          </a:xfrm>
          <a:prstGeom prst="rect">
            <a:avLst/>
          </a:prstGeom>
        </p:spPr>
        <p:txBody>
          <a:bodyPr lIns="0" tIns="0" rIns="0" bIns="0" rtlCol="0" anchor="t">
            <a:spAutoFit/>
          </a:bodyPr>
          <a:lstStyle/>
          <a:p>
            <a:pPr algn="l">
              <a:lnSpc>
                <a:spcPts val="3240"/>
              </a:lnSpc>
            </a:pPr>
            <a:r>
              <a:rPr lang="en-US" sz="2314" b="1">
                <a:solidFill>
                  <a:srgbClr val="5012CD"/>
                </a:solidFill>
                <a:latin typeface="TT Supermolot Neue Expanded Bold"/>
                <a:ea typeface="TT Supermolot Neue Expanded Bold"/>
                <a:cs typeface="TT Supermolot Neue Expanded Bold"/>
                <a:sym typeface="TT Supermolot Neue Expanded Bold"/>
              </a:rPr>
              <a:t>FAILURE TO COMMUNICATE TRANSPARENTLY WITH AFFECTED CUSTOMERS</a:t>
            </a:r>
          </a:p>
          <a:p>
            <a:pPr algn="l">
              <a:lnSpc>
                <a:spcPts val="3240"/>
              </a:lnSpc>
            </a:pPr>
            <a:endParaRPr lang="en-US" sz="2314" b="1">
              <a:solidFill>
                <a:srgbClr val="5012CD"/>
              </a:solidFill>
              <a:latin typeface="TT Supermolot Neue Expanded Bold"/>
              <a:ea typeface="TT Supermolot Neue Expanded Bold"/>
              <a:cs typeface="TT Supermolot Neue Expanded Bold"/>
              <a:sym typeface="TT Supermolot Neue Expanded Bold"/>
            </a:endParaRPr>
          </a:p>
        </p:txBody>
      </p:sp>
      <p:sp>
        <p:nvSpPr>
          <p:cNvPr id="15" name="TextBox 15"/>
          <p:cNvSpPr txBox="1"/>
          <p:nvPr/>
        </p:nvSpPr>
        <p:spPr>
          <a:xfrm>
            <a:off x="8103775" y="7715667"/>
            <a:ext cx="8678944" cy="834309"/>
          </a:xfrm>
          <a:prstGeom prst="rect">
            <a:avLst/>
          </a:prstGeom>
        </p:spPr>
        <p:txBody>
          <a:bodyPr lIns="0" tIns="0" rIns="0" bIns="0" rtlCol="0" anchor="t">
            <a:spAutoFit/>
          </a:bodyPr>
          <a:lstStyle/>
          <a:p>
            <a:pPr algn="l">
              <a:lnSpc>
                <a:spcPts val="3359"/>
              </a:lnSpc>
            </a:pPr>
            <a:r>
              <a:rPr lang="en-US" sz="2399" b="1">
                <a:solidFill>
                  <a:srgbClr val="5012CD"/>
                </a:solidFill>
                <a:latin typeface="TT Supermolot Neue Expanded Bold"/>
                <a:ea typeface="TT Supermolot Neue Expanded Bold"/>
                <a:cs typeface="TT Supermolot Neue Expanded Bold"/>
                <a:sym typeface="TT Supermolot Neue Expanded Bold"/>
              </a:rPr>
              <a:t>LACK OF PROACTIVE ETHICAL RISK MANAGEMENT </a:t>
            </a:r>
          </a:p>
          <a:p>
            <a:pPr algn="l">
              <a:lnSpc>
                <a:spcPts val="3359"/>
              </a:lnSpc>
            </a:pPr>
            <a:endParaRPr lang="en-US" sz="2399" b="1">
              <a:solidFill>
                <a:srgbClr val="5012CD"/>
              </a:solidFill>
              <a:latin typeface="TT Supermolot Neue Expanded Bold"/>
              <a:ea typeface="TT Supermolot Neue Expanded Bold"/>
              <a:cs typeface="TT Supermolot Neue Expanded Bold"/>
              <a:sym typeface="TT Supermolot Neue Expanded Bo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5012CD"/>
        </a:solidFill>
        <a:effectLst/>
      </p:bgPr>
    </p:bg>
    <p:spTree>
      <p:nvGrpSpPr>
        <p:cNvPr id="1" name=""/>
        <p:cNvGrpSpPr/>
        <p:nvPr/>
      </p:nvGrpSpPr>
      <p:grpSpPr>
        <a:xfrm>
          <a:off x="0" y="0"/>
          <a:ext cx="0" cy="0"/>
          <a:chOff x="0" y="0"/>
          <a:chExt cx="0" cy="0"/>
        </a:xfrm>
      </p:grpSpPr>
      <p:sp>
        <p:nvSpPr>
          <p:cNvPr id="2" name="Freeform 2"/>
          <p:cNvSpPr/>
          <p:nvPr/>
        </p:nvSpPr>
        <p:spPr>
          <a:xfrm>
            <a:off x="1028700" y="573413"/>
            <a:ext cx="476376" cy="476376"/>
          </a:xfrm>
          <a:custGeom>
            <a:avLst/>
            <a:gdLst/>
            <a:ahLst/>
            <a:cxnLst/>
            <a:rect l="l" t="t" r="r" b="b"/>
            <a:pathLst>
              <a:path w="476376" h="476376">
                <a:moveTo>
                  <a:pt x="0" y="0"/>
                </a:moveTo>
                <a:lnTo>
                  <a:pt x="476376" y="0"/>
                </a:lnTo>
                <a:lnTo>
                  <a:pt x="476376" y="476375"/>
                </a:lnTo>
                <a:lnTo>
                  <a:pt x="0" y="47637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5400000">
            <a:off x="16306138" y="1049788"/>
            <a:ext cx="953162" cy="953162"/>
          </a:xfrm>
          <a:custGeom>
            <a:avLst/>
            <a:gdLst/>
            <a:ahLst/>
            <a:cxnLst/>
            <a:rect l="l" t="t" r="r" b="b"/>
            <a:pathLst>
              <a:path w="953162" h="953162">
                <a:moveTo>
                  <a:pt x="0" y="0"/>
                </a:moveTo>
                <a:lnTo>
                  <a:pt x="953162" y="0"/>
                </a:lnTo>
                <a:lnTo>
                  <a:pt x="953162" y="953162"/>
                </a:lnTo>
                <a:lnTo>
                  <a:pt x="0" y="95316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a:off x="1649430" y="2947348"/>
            <a:ext cx="1208629" cy="1389229"/>
          </a:xfrm>
          <a:custGeom>
            <a:avLst/>
            <a:gdLst/>
            <a:ahLst/>
            <a:cxnLst/>
            <a:rect l="l" t="t" r="r" b="b"/>
            <a:pathLst>
              <a:path w="1208629" h="1389229">
                <a:moveTo>
                  <a:pt x="0" y="0"/>
                </a:moveTo>
                <a:lnTo>
                  <a:pt x="1208629" y="0"/>
                </a:lnTo>
                <a:lnTo>
                  <a:pt x="1208629" y="1389229"/>
                </a:lnTo>
                <a:lnTo>
                  <a:pt x="0" y="138922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5" name="Freeform 5"/>
          <p:cNvSpPr/>
          <p:nvPr/>
        </p:nvSpPr>
        <p:spPr>
          <a:xfrm>
            <a:off x="5785450" y="2999073"/>
            <a:ext cx="1379746" cy="1302135"/>
          </a:xfrm>
          <a:custGeom>
            <a:avLst/>
            <a:gdLst/>
            <a:ahLst/>
            <a:cxnLst/>
            <a:rect l="l" t="t" r="r" b="b"/>
            <a:pathLst>
              <a:path w="1379746" h="1302135">
                <a:moveTo>
                  <a:pt x="0" y="0"/>
                </a:moveTo>
                <a:lnTo>
                  <a:pt x="1379745" y="0"/>
                </a:lnTo>
                <a:lnTo>
                  <a:pt x="1379745" y="1302135"/>
                </a:lnTo>
                <a:lnTo>
                  <a:pt x="0" y="130213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6" name="Freeform 6"/>
          <p:cNvSpPr/>
          <p:nvPr/>
        </p:nvSpPr>
        <p:spPr>
          <a:xfrm>
            <a:off x="10513883" y="2989363"/>
            <a:ext cx="1673331" cy="1305198"/>
          </a:xfrm>
          <a:custGeom>
            <a:avLst/>
            <a:gdLst/>
            <a:ahLst/>
            <a:cxnLst/>
            <a:rect l="l" t="t" r="r" b="b"/>
            <a:pathLst>
              <a:path w="1673331" h="1305198">
                <a:moveTo>
                  <a:pt x="0" y="0"/>
                </a:moveTo>
                <a:lnTo>
                  <a:pt x="1673331" y="0"/>
                </a:lnTo>
                <a:lnTo>
                  <a:pt x="1673331" y="1305199"/>
                </a:lnTo>
                <a:lnTo>
                  <a:pt x="0" y="1305199"/>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7" name="Freeform 7"/>
          <p:cNvSpPr/>
          <p:nvPr/>
        </p:nvSpPr>
        <p:spPr>
          <a:xfrm>
            <a:off x="14580022" y="2706530"/>
            <a:ext cx="1396763" cy="1414444"/>
          </a:xfrm>
          <a:custGeom>
            <a:avLst/>
            <a:gdLst/>
            <a:ahLst/>
            <a:cxnLst/>
            <a:rect l="l" t="t" r="r" b="b"/>
            <a:pathLst>
              <a:path w="1396763" h="1414444">
                <a:moveTo>
                  <a:pt x="0" y="0"/>
                </a:moveTo>
                <a:lnTo>
                  <a:pt x="1396763" y="0"/>
                </a:lnTo>
                <a:lnTo>
                  <a:pt x="1396763" y="1414444"/>
                </a:lnTo>
                <a:lnTo>
                  <a:pt x="0" y="1414444"/>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8" name="Freeform 8"/>
          <p:cNvSpPr/>
          <p:nvPr/>
        </p:nvSpPr>
        <p:spPr>
          <a:xfrm>
            <a:off x="7165195" y="7509802"/>
            <a:ext cx="1914889" cy="1278189"/>
          </a:xfrm>
          <a:custGeom>
            <a:avLst/>
            <a:gdLst/>
            <a:ahLst/>
            <a:cxnLst/>
            <a:rect l="l" t="t" r="r" b="b"/>
            <a:pathLst>
              <a:path w="1914889" h="1278189">
                <a:moveTo>
                  <a:pt x="0" y="0"/>
                </a:moveTo>
                <a:lnTo>
                  <a:pt x="1914889" y="0"/>
                </a:lnTo>
                <a:lnTo>
                  <a:pt x="1914889" y="1278189"/>
                </a:lnTo>
                <a:lnTo>
                  <a:pt x="0" y="1278189"/>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US"/>
          </a:p>
        </p:txBody>
      </p:sp>
      <p:sp>
        <p:nvSpPr>
          <p:cNvPr id="9" name="TextBox 9"/>
          <p:cNvSpPr txBox="1"/>
          <p:nvPr/>
        </p:nvSpPr>
        <p:spPr>
          <a:xfrm>
            <a:off x="3707978" y="1886745"/>
            <a:ext cx="10872044" cy="1763395"/>
          </a:xfrm>
          <a:prstGeom prst="rect">
            <a:avLst/>
          </a:prstGeom>
        </p:spPr>
        <p:txBody>
          <a:bodyPr lIns="0" tIns="0" rIns="0" bIns="0" rtlCol="0" anchor="t">
            <a:spAutoFit/>
          </a:bodyPr>
          <a:lstStyle/>
          <a:p>
            <a:pPr algn="ctr">
              <a:lnSpc>
                <a:spcPts val="6800"/>
              </a:lnSpc>
            </a:pPr>
            <a:r>
              <a:rPr lang="en-US" sz="6800" b="1">
                <a:solidFill>
                  <a:srgbClr val="FFFFFF"/>
                </a:solidFill>
                <a:latin typeface="TT Supermolot Neue Expanded Bold"/>
                <a:ea typeface="TT Supermolot Neue Expanded Bold"/>
                <a:cs typeface="TT Supermolot Neue Expanded Bold"/>
                <a:sym typeface="TT Supermolot Neue Expanded Bold"/>
              </a:rPr>
              <a:t>LEGAL ISSUES</a:t>
            </a:r>
          </a:p>
          <a:p>
            <a:pPr algn="ctr">
              <a:lnSpc>
                <a:spcPts val="6800"/>
              </a:lnSpc>
            </a:pPr>
            <a:endParaRPr lang="en-US" sz="6800" b="1">
              <a:solidFill>
                <a:srgbClr val="FFFFFF"/>
              </a:solidFill>
              <a:latin typeface="TT Supermolot Neue Expanded Bold"/>
              <a:ea typeface="TT Supermolot Neue Expanded Bold"/>
              <a:cs typeface="TT Supermolot Neue Expanded Bold"/>
              <a:sym typeface="TT Supermolot Neue Expanded Bold"/>
            </a:endParaRPr>
          </a:p>
        </p:txBody>
      </p:sp>
      <p:sp>
        <p:nvSpPr>
          <p:cNvPr id="10" name="TextBox 10"/>
          <p:cNvSpPr txBox="1"/>
          <p:nvPr/>
        </p:nvSpPr>
        <p:spPr>
          <a:xfrm>
            <a:off x="884233" y="4999256"/>
            <a:ext cx="2451043" cy="2510546"/>
          </a:xfrm>
          <a:prstGeom prst="rect">
            <a:avLst/>
          </a:prstGeom>
        </p:spPr>
        <p:txBody>
          <a:bodyPr lIns="0" tIns="0" rIns="0" bIns="0" rtlCol="0" anchor="t">
            <a:spAutoFit/>
          </a:bodyPr>
          <a:lstStyle/>
          <a:p>
            <a:pPr algn="ctr">
              <a:lnSpc>
                <a:spcPts val="3359"/>
              </a:lnSpc>
            </a:pPr>
            <a:r>
              <a:rPr lang="en-US" sz="2399" b="1">
                <a:solidFill>
                  <a:srgbClr val="FFFFFF"/>
                </a:solidFill>
                <a:latin typeface="TT Supermolot Neue Expanded Bold"/>
                <a:ea typeface="TT Supermolot Neue Expanded Bold"/>
                <a:cs typeface="TT Supermolot Neue Expanded Bold"/>
                <a:sym typeface="TT Supermolot Neue Expanded Bold"/>
              </a:rPr>
              <a:t>VIOLATION OF THE GRAMM-LEACH-BLILEY ACT (GLBA)</a:t>
            </a:r>
          </a:p>
          <a:p>
            <a:pPr algn="ctr">
              <a:lnSpc>
                <a:spcPts val="3359"/>
              </a:lnSpc>
            </a:pPr>
            <a:endParaRPr lang="en-US" sz="2399" b="1">
              <a:solidFill>
                <a:srgbClr val="FFFFFF"/>
              </a:solidFill>
              <a:latin typeface="TT Supermolot Neue Expanded Bold"/>
              <a:ea typeface="TT Supermolot Neue Expanded Bold"/>
              <a:cs typeface="TT Supermolot Neue Expanded Bold"/>
              <a:sym typeface="TT Supermolot Neue Expanded Bold"/>
            </a:endParaRPr>
          </a:p>
        </p:txBody>
      </p:sp>
      <p:sp>
        <p:nvSpPr>
          <p:cNvPr id="11" name="TextBox 11"/>
          <p:cNvSpPr txBox="1"/>
          <p:nvPr/>
        </p:nvSpPr>
        <p:spPr>
          <a:xfrm>
            <a:off x="5249801" y="4742974"/>
            <a:ext cx="2451043" cy="2091487"/>
          </a:xfrm>
          <a:prstGeom prst="rect">
            <a:avLst/>
          </a:prstGeom>
        </p:spPr>
        <p:txBody>
          <a:bodyPr lIns="0" tIns="0" rIns="0" bIns="0" rtlCol="0" anchor="t">
            <a:spAutoFit/>
          </a:bodyPr>
          <a:lstStyle/>
          <a:p>
            <a:pPr algn="ctr">
              <a:lnSpc>
                <a:spcPts val="3359"/>
              </a:lnSpc>
            </a:pPr>
            <a:r>
              <a:rPr lang="en-US" sz="2399" b="1">
                <a:solidFill>
                  <a:srgbClr val="FFFFFF"/>
                </a:solidFill>
                <a:latin typeface="TT Supermolot Neue Expanded Bold"/>
                <a:ea typeface="TT Supermolot Neue Expanded Bold"/>
                <a:cs typeface="TT Supermolot Neue Expanded Bold"/>
                <a:sym typeface="TT Supermolot Neue Expanded Bold"/>
              </a:rPr>
              <a:t>BREACH OF CONSUMER PROTECTION LAWS</a:t>
            </a:r>
          </a:p>
          <a:p>
            <a:pPr algn="ctr">
              <a:lnSpc>
                <a:spcPts val="3359"/>
              </a:lnSpc>
            </a:pPr>
            <a:endParaRPr lang="en-US" sz="2399" b="1">
              <a:solidFill>
                <a:srgbClr val="FFFFFF"/>
              </a:solidFill>
              <a:latin typeface="TT Supermolot Neue Expanded Bold"/>
              <a:ea typeface="TT Supermolot Neue Expanded Bold"/>
              <a:cs typeface="TT Supermolot Neue Expanded Bold"/>
              <a:sym typeface="TT Supermolot Neue Expanded Bold"/>
            </a:endParaRPr>
          </a:p>
        </p:txBody>
      </p:sp>
      <p:sp>
        <p:nvSpPr>
          <p:cNvPr id="12" name="TextBox 12"/>
          <p:cNvSpPr txBox="1"/>
          <p:nvPr/>
        </p:nvSpPr>
        <p:spPr>
          <a:xfrm>
            <a:off x="9615733" y="4533444"/>
            <a:ext cx="3469630" cy="2510546"/>
          </a:xfrm>
          <a:prstGeom prst="rect">
            <a:avLst/>
          </a:prstGeom>
        </p:spPr>
        <p:txBody>
          <a:bodyPr lIns="0" tIns="0" rIns="0" bIns="0" rtlCol="0" anchor="t">
            <a:spAutoFit/>
          </a:bodyPr>
          <a:lstStyle/>
          <a:p>
            <a:pPr algn="ctr">
              <a:lnSpc>
                <a:spcPts val="3359"/>
              </a:lnSpc>
            </a:pPr>
            <a:r>
              <a:rPr lang="en-US" sz="2399" b="1">
                <a:solidFill>
                  <a:srgbClr val="FFFFFF"/>
                </a:solidFill>
                <a:latin typeface="TT Supermolot Neue Expanded Bold"/>
                <a:ea typeface="TT Supermolot Neue Expanded Bold"/>
                <a:cs typeface="TT Supermolot Neue Expanded Bold"/>
                <a:sym typeface="TT Supermolot Neue Expanded Bold"/>
              </a:rPr>
              <a:t> CRIMINAL CHARGES UNDER THE COMPUTER FRAUD AND ABUSE ACT (CFAA)</a:t>
            </a:r>
          </a:p>
          <a:p>
            <a:pPr algn="ctr">
              <a:lnSpc>
                <a:spcPts val="3359"/>
              </a:lnSpc>
            </a:pPr>
            <a:endParaRPr lang="en-US" sz="2399" b="1">
              <a:solidFill>
                <a:srgbClr val="FFFFFF"/>
              </a:solidFill>
              <a:latin typeface="TT Supermolot Neue Expanded Bold"/>
              <a:ea typeface="TT Supermolot Neue Expanded Bold"/>
              <a:cs typeface="TT Supermolot Neue Expanded Bold"/>
              <a:sym typeface="TT Supermolot Neue Expanded Bold"/>
            </a:endParaRPr>
          </a:p>
        </p:txBody>
      </p:sp>
      <p:sp>
        <p:nvSpPr>
          <p:cNvPr id="13" name="TextBox 13"/>
          <p:cNvSpPr txBox="1"/>
          <p:nvPr/>
        </p:nvSpPr>
        <p:spPr>
          <a:xfrm>
            <a:off x="13789670" y="4610677"/>
            <a:ext cx="3469630" cy="1672427"/>
          </a:xfrm>
          <a:prstGeom prst="rect">
            <a:avLst/>
          </a:prstGeom>
        </p:spPr>
        <p:txBody>
          <a:bodyPr lIns="0" tIns="0" rIns="0" bIns="0" rtlCol="0" anchor="t">
            <a:spAutoFit/>
          </a:bodyPr>
          <a:lstStyle/>
          <a:p>
            <a:pPr algn="ctr">
              <a:lnSpc>
                <a:spcPts val="3359"/>
              </a:lnSpc>
            </a:pPr>
            <a:r>
              <a:rPr lang="en-US" sz="2399" b="1">
                <a:solidFill>
                  <a:srgbClr val="FFFFFF"/>
                </a:solidFill>
                <a:latin typeface="TT Supermolot Neue Expanded Bold"/>
                <a:ea typeface="TT Supermolot Neue Expanded Bold"/>
                <a:cs typeface="TT Supermolot Neue Expanded Bold"/>
                <a:sym typeface="TT Supermolot Neue Expanded Bold"/>
              </a:rPr>
              <a:t>DATA BREACH NOTIFICATION LAW VIOLATIONS</a:t>
            </a:r>
          </a:p>
          <a:p>
            <a:pPr algn="ctr">
              <a:lnSpc>
                <a:spcPts val="3359"/>
              </a:lnSpc>
            </a:pPr>
            <a:endParaRPr lang="en-US" sz="2399" b="1">
              <a:solidFill>
                <a:srgbClr val="FFFFFF"/>
              </a:solidFill>
              <a:latin typeface="TT Supermolot Neue Expanded Bold"/>
              <a:ea typeface="TT Supermolot Neue Expanded Bold"/>
              <a:cs typeface="TT Supermolot Neue Expanded Bold"/>
              <a:sym typeface="TT Supermolot Neue Expanded Bold"/>
            </a:endParaRPr>
          </a:p>
        </p:txBody>
      </p:sp>
      <p:sp>
        <p:nvSpPr>
          <p:cNvPr id="14" name="TextBox 14"/>
          <p:cNvSpPr txBox="1"/>
          <p:nvPr/>
        </p:nvSpPr>
        <p:spPr>
          <a:xfrm>
            <a:off x="9092097" y="7929815"/>
            <a:ext cx="6884688" cy="834309"/>
          </a:xfrm>
          <a:prstGeom prst="rect">
            <a:avLst/>
          </a:prstGeom>
        </p:spPr>
        <p:txBody>
          <a:bodyPr lIns="0" tIns="0" rIns="0" bIns="0" rtlCol="0" anchor="t">
            <a:spAutoFit/>
          </a:bodyPr>
          <a:lstStyle/>
          <a:p>
            <a:pPr algn="ctr">
              <a:lnSpc>
                <a:spcPts val="3359"/>
              </a:lnSpc>
              <a:spcBef>
                <a:spcPct val="0"/>
              </a:spcBef>
            </a:pPr>
            <a:r>
              <a:rPr lang="en-US" sz="2399" b="1">
                <a:solidFill>
                  <a:srgbClr val="FFFFFF"/>
                </a:solidFill>
                <a:latin typeface="TT Supermolot Neue Expanded Bold"/>
                <a:ea typeface="TT Supermolot Neue Expanded Bold"/>
                <a:cs typeface="TT Supermolot Neue Expanded Bold"/>
                <a:sym typeface="TT Supermolot Neue Expanded Bold"/>
              </a:rPr>
              <a:t> REGULATORY SETTLEMENTS AND FINANCIAL PENALTIES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28700" y="573413"/>
            <a:ext cx="476376" cy="476376"/>
          </a:xfrm>
          <a:custGeom>
            <a:avLst/>
            <a:gdLst/>
            <a:ahLst/>
            <a:cxnLst/>
            <a:rect l="l" t="t" r="r" b="b"/>
            <a:pathLst>
              <a:path w="476376" h="476376">
                <a:moveTo>
                  <a:pt x="0" y="0"/>
                </a:moveTo>
                <a:lnTo>
                  <a:pt x="476376" y="0"/>
                </a:lnTo>
                <a:lnTo>
                  <a:pt x="476376" y="476375"/>
                </a:lnTo>
                <a:lnTo>
                  <a:pt x="0" y="47637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5400000">
            <a:off x="16306138" y="1049788"/>
            <a:ext cx="953162" cy="953162"/>
          </a:xfrm>
          <a:custGeom>
            <a:avLst/>
            <a:gdLst/>
            <a:ahLst/>
            <a:cxnLst/>
            <a:rect l="l" t="t" r="r" b="b"/>
            <a:pathLst>
              <a:path w="953162" h="953162">
                <a:moveTo>
                  <a:pt x="0" y="0"/>
                </a:moveTo>
                <a:lnTo>
                  <a:pt x="953162" y="0"/>
                </a:lnTo>
                <a:lnTo>
                  <a:pt x="953162" y="953162"/>
                </a:lnTo>
                <a:lnTo>
                  <a:pt x="0" y="95316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4" name="Group 4"/>
          <p:cNvGrpSpPr/>
          <p:nvPr/>
        </p:nvGrpSpPr>
        <p:grpSpPr>
          <a:xfrm>
            <a:off x="1670024" y="5143500"/>
            <a:ext cx="7111331" cy="4114800"/>
            <a:chOff x="0" y="0"/>
            <a:chExt cx="1392988" cy="806019"/>
          </a:xfrm>
        </p:grpSpPr>
        <p:sp>
          <p:nvSpPr>
            <p:cNvPr id="5" name="Freeform 5"/>
            <p:cNvSpPr/>
            <p:nvPr/>
          </p:nvSpPr>
          <p:spPr>
            <a:xfrm>
              <a:off x="0" y="0"/>
              <a:ext cx="1392988" cy="806019"/>
            </a:xfrm>
            <a:custGeom>
              <a:avLst/>
              <a:gdLst/>
              <a:ahLst/>
              <a:cxnLst/>
              <a:rect l="l" t="t" r="r" b="b"/>
              <a:pathLst>
                <a:path w="1392988" h="806019">
                  <a:moveTo>
                    <a:pt x="25039" y="0"/>
                  </a:moveTo>
                  <a:lnTo>
                    <a:pt x="1367949" y="0"/>
                  </a:lnTo>
                  <a:cubicBezTo>
                    <a:pt x="1374590" y="0"/>
                    <a:pt x="1380959" y="2638"/>
                    <a:pt x="1385654" y="7334"/>
                  </a:cubicBezTo>
                  <a:cubicBezTo>
                    <a:pt x="1390350" y="12030"/>
                    <a:pt x="1392988" y="18399"/>
                    <a:pt x="1392988" y="25039"/>
                  </a:cubicBezTo>
                  <a:lnTo>
                    <a:pt x="1392988" y="780980"/>
                  </a:lnTo>
                  <a:cubicBezTo>
                    <a:pt x="1392988" y="794808"/>
                    <a:pt x="1381778" y="806019"/>
                    <a:pt x="1367949" y="806019"/>
                  </a:cubicBezTo>
                  <a:lnTo>
                    <a:pt x="25039" y="806019"/>
                  </a:lnTo>
                  <a:cubicBezTo>
                    <a:pt x="18399" y="806019"/>
                    <a:pt x="12030" y="803381"/>
                    <a:pt x="7334" y="798685"/>
                  </a:cubicBezTo>
                  <a:cubicBezTo>
                    <a:pt x="2638" y="793989"/>
                    <a:pt x="0" y="787620"/>
                    <a:pt x="0" y="780980"/>
                  </a:cubicBezTo>
                  <a:lnTo>
                    <a:pt x="0" y="25039"/>
                  </a:lnTo>
                  <a:cubicBezTo>
                    <a:pt x="0" y="18399"/>
                    <a:pt x="2638" y="12030"/>
                    <a:pt x="7334" y="7334"/>
                  </a:cubicBezTo>
                  <a:cubicBezTo>
                    <a:pt x="12030" y="2638"/>
                    <a:pt x="18399" y="0"/>
                    <a:pt x="25039" y="0"/>
                  </a:cubicBezTo>
                  <a:close/>
                </a:path>
              </a:pathLst>
            </a:custGeom>
            <a:blipFill>
              <a:blip r:embed="rId6"/>
              <a:stretch>
                <a:fillRect t="-7571" b="-7571"/>
              </a:stretch>
            </a:blipFill>
          </p:spPr>
          <p:txBody>
            <a:bodyPr/>
            <a:lstStyle/>
            <a:p>
              <a:endParaRPr lang="en-US"/>
            </a:p>
          </p:txBody>
        </p:sp>
      </p:grpSp>
      <p:sp>
        <p:nvSpPr>
          <p:cNvPr id="6" name="Freeform 6"/>
          <p:cNvSpPr/>
          <p:nvPr/>
        </p:nvSpPr>
        <p:spPr>
          <a:xfrm>
            <a:off x="9877034" y="1865790"/>
            <a:ext cx="1008793" cy="1032013"/>
          </a:xfrm>
          <a:custGeom>
            <a:avLst/>
            <a:gdLst/>
            <a:ahLst/>
            <a:cxnLst/>
            <a:rect l="l" t="t" r="r" b="b"/>
            <a:pathLst>
              <a:path w="1008793" h="1032013">
                <a:moveTo>
                  <a:pt x="0" y="0"/>
                </a:moveTo>
                <a:lnTo>
                  <a:pt x="1008792" y="0"/>
                </a:lnTo>
                <a:lnTo>
                  <a:pt x="1008792" y="1032013"/>
                </a:lnTo>
                <a:lnTo>
                  <a:pt x="0" y="103201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7" name="Freeform 7"/>
          <p:cNvSpPr/>
          <p:nvPr/>
        </p:nvSpPr>
        <p:spPr>
          <a:xfrm>
            <a:off x="9806688" y="3767183"/>
            <a:ext cx="1079139" cy="843077"/>
          </a:xfrm>
          <a:custGeom>
            <a:avLst/>
            <a:gdLst/>
            <a:ahLst/>
            <a:cxnLst/>
            <a:rect l="l" t="t" r="r" b="b"/>
            <a:pathLst>
              <a:path w="1079139" h="843077">
                <a:moveTo>
                  <a:pt x="0" y="0"/>
                </a:moveTo>
                <a:lnTo>
                  <a:pt x="1079138" y="0"/>
                </a:lnTo>
                <a:lnTo>
                  <a:pt x="1079138" y="843077"/>
                </a:lnTo>
                <a:lnTo>
                  <a:pt x="0" y="843077"/>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8" name="Freeform 8"/>
          <p:cNvSpPr/>
          <p:nvPr/>
        </p:nvSpPr>
        <p:spPr>
          <a:xfrm>
            <a:off x="9877034" y="5143500"/>
            <a:ext cx="949925" cy="1067331"/>
          </a:xfrm>
          <a:custGeom>
            <a:avLst/>
            <a:gdLst/>
            <a:ahLst/>
            <a:cxnLst/>
            <a:rect l="l" t="t" r="r" b="b"/>
            <a:pathLst>
              <a:path w="949925" h="1067331">
                <a:moveTo>
                  <a:pt x="0" y="0"/>
                </a:moveTo>
                <a:lnTo>
                  <a:pt x="949924" y="0"/>
                </a:lnTo>
                <a:lnTo>
                  <a:pt x="949924" y="1067331"/>
                </a:lnTo>
                <a:lnTo>
                  <a:pt x="0" y="1067331"/>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9" name="Freeform 9"/>
          <p:cNvSpPr/>
          <p:nvPr/>
        </p:nvSpPr>
        <p:spPr>
          <a:xfrm>
            <a:off x="9906468" y="6725938"/>
            <a:ext cx="949925" cy="949925"/>
          </a:xfrm>
          <a:custGeom>
            <a:avLst/>
            <a:gdLst/>
            <a:ahLst/>
            <a:cxnLst/>
            <a:rect l="l" t="t" r="r" b="b"/>
            <a:pathLst>
              <a:path w="949925" h="949925">
                <a:moveTo>
                  <a:pt x="0" y="0"/>
                </a:moveTo>
                <a:lnTo>
                  <a:pt x="949924" y="0"/>
                </a:lnTo>
                <a:lnTo>
                  <a:pt x="949924" y="949924"/>
                </a:lnTo>
                <a:lnTo>
                  <a:pt x="0" y="949924"/>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US"/>
          </a:p>
        </p:txBody>
      </p:sp>
      <p:sp>
        <p:nvSpPr>
          <p:cNvPr id="10" name="Freeform 10"/>
          <p:cNvSpPr/>
          <p:nvPr/>
        </p:nvSpPr>
        <p:spPr>
          <a:xfrm>
            <a:off x="9806688" y="8190212"/>
            <a:ext cx="922264" cy="922264"/>
          </a:xfrm>
          <a:custGeom>
            <a:avLst/>
            <a:gdLst/>
            <a:ahLst/>
            <a:cxnLst/>
            <a:rect l="l" t="t" r="r" b="b"/>
            <a:pathLst>
              <a:path w="922264" h="922264">
                <a:moveTo>
                  <a:pt x="0" y="0"/>
                </a:moveTo>
                <a:lnTo>
                  <a:pt x="922264" y="0"/>
                </a:lnTo>
                <a:lnTo>
                  <a:pt x="922264" y="922264"/>
                </a:lnTo>
                <a:lnTo>
                  <a:pt x="0" y="922264"/>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en-US"/>
          </a:p>
        </p:txBody>
      </p:sp>
      <p:sp>
        <p:nvSpPr>
          <p:cNvPr id="11" name="TextBox 11"/>
          <p:cNvSpPr txBox="1"/>
          <p:nvPr/>
        </p:nvSpPr>
        <p:spPr>
          <a:xfrm>
            <a:off x="1266888" y="1989615"/>
            <a:ext cx="8610146" cy="2620645"/>
          </a:xfrm>
          <a:prstGeom prst="rect">
            <a:avLst/>
          </a:prstGeom>
        </p:spPr>
        <p:txBody>
          <a:bodyPr lIns="0" tIns="0" rIns="0" bIns="0" rtlCol="0" anchor="t">
            <a:spAutoFit/>
          </a:bodyPr>
          <a:lstStyle/>
          <a:p>
            <a:pPr algn="l">
              <a:lnSpc>
                <a:spcPts val="6800"/>
              </a:lnSpc>
            </a:pPr>
            <a:r>
              <a:rPr lang="en-US" sz="6800" b="1">
                <a:solidFill>
                  <a:srgbClr val="171717"/>
                </a:solidFill>
                <a:latin typeface="TT Supermolot Neue Expanded Bold"/>
                <a:ea typeface="TT Supermolot Neue Expanded Bold"/>
                <a:cs typeface="TT Supermolot Neue Expanded Bold"/>
                <a:sym typeface="TT Supermolot Neue Expanded Bold"/>
              </a:rPr>
              <a:t> PROFESSIONAL ISSUES</a:t>
            </a:r>
          </a:p>
          <a:p>
            <a:pPr algn="l">
              <a:lnSpc>
                <a:spcPts val="6800"/>
              </a:lnSpc>
            </a:pPr>
            <a:endParaRPr lang="en-US" sz="6800" b="1">
              <a:solidFill>
                <a:srgbClr val="171717"/>
              </a:solidFill>
              <a:latin typeface="TT Supermolot Neue Expanded Bold"/>
              <a:ea typeface="TT Supermolot Neue Expanded Bold"/>
              <a:cs typeface="TT Supermolot Neue Expanded Bold"/>
              <a:sym typeface="TT Supermolot Neue Expanded Bold"/>
            </a:endParaRPr>
          </a:p>
        </p:txBody>
      </p:sp>
      <p:sp>
        <p:nvSpPr>
          <p:cNvPr id="12" name="TextBox 12"/>
          <p:cNvSpPr txBox="1"/>
          <p:nvPr/>
        </p:nvSpPr>
        <p:spPr>
          <a:xfrm>
            <a:off x="11178140" y="1565598"/>
            <a:ext cx="4835685" cy="1672427"/>
          </a:xfrm>
          <a:prstGeom prst="rect">
            <a:avLst/>
          </a:prstGeom>
        </p:spPr>
        <p:txBody>
          <a:bodyPr lIns="0" tIns="0" rIns="0" bIns="0" rtlCol="0" anchor="t">
            <a:spAutoFit/>
          </a:bodyPr>
          <a:lstStyle/>
          <a:p>
            <a:pPr algn="l">
              <a:lnSpc>
                <a:spcPts val="3359"/>
              </a:lnSpc>
            </a:pPr>
            <a:r>
              <a:rPr lang="en-US" sz="2399" b="1">
                <a:solidFill>
                  <a:srgbClr val="5012CD"/>
                </a:solidFill>
                <a:latin typeface="TT Supermolot Neue Expanded Bold"/>
                <a:ea typeface="TT Supermolot Neue Expanded Bold"/>
                <a:cs typeface="TT Supermolot Neue Expanded Bold"/>
                <a:sym typeface="TT Supermolot Neue Expanded Bold"/>
              </a:rPr>
              <a:t>FAILURE TO IMPLEMENT SECURITY BEST PRACTICES (BCS CODE OF CONDUCT)</a:t>
            </a:r>
          </a:p>
          <a:p>
            <a:pPr algn="l">
              <a:lnSpc>
                <a:spcPts val="3359"/>
              </a:lnSpc>
            </a:pPr>
            <a:endParaRPr lang="en-US" sz="2399" b="1">
              <a:solidFill>
                <a:srgbClr val="5012CD"/>
              </a:solidFill>
              <a:latin typeface="TT Supermolot Neue Expanded Bold"/>
              <a:ea typeface="TT Supermolot Neue Expanded Bold"/>
              <a:cs typeface="TT Supermolot Neue Expanded Bold"/>
              <a:sym typeface="TT Supermolot Neue Expanded Bold"/>
            </a:endParaRPr>
          </a:p>
        </p:txBody>
      </p:sp>
      <p:sp>
        <p:nvSpPr>
          <p:cNvPr id="13" name="TextBox 13"/>
          <p:cNvSpPr txBox="1"/>
          <p:nvPr/>
        </p:nvSpPr>
        <p:spPr>
          <a:xfrm>
            <a:off x="11178140" y="3471073"/>
            <a:ext cx="5886511" cy="1672427"/>
          </a:xfrm>
          <a:prstGeom prst="rect">
            <a:avLst/>
          </a:prstGeom>
        </p:spPr>
        <p:txBody>
          <a:bodyPr lIns="0" tIns="0" rIns="0" bIns="0" rtlCol="0" anchor="t">
            <a:spAutoFit/>
          </a:bodyPr>
          <a:lstStyle/>
          <a:p>
            <a:pPr algn="l">
              <a:lnSpc>
                <a:spcPts val="3359"/>
              </a:lnSpc>
            </a:pPr>
            <a:r>
              <a:rPr lang="en-US" sz="2399" b="1">
                <a:solidFill>
                  <a:srgbClr val="5012CD"/>
                </a:solidFill>
                <a:latin typeface="TT Supermolot Neue Expanded Bold"/>
                <a:ea typeface="TT Supermolot Neue Expanded Bold"/>
                <a:cs typeface="TT Supermolot Neue Expanded Bold"/>
                <a:sym typeface="TT Supermolot Neue Expanded Bold"/>
              </a:rPr>
              <a:t>MISUSE OF PRIVILEGED ACCESS AND INSIDER THREATS (ACM CODE OF ETHICS)</a:t>
            </a:r>
          </a:p>
          <a:p>
            <a:pPr algn="l">
              <a:lnSpc>
                <a:spcPts val="3359"/>
              </a:lnSpc>
            </a:pPr>
            <a:endParaRPr lang="en-US" sz="2399" b="1">
              <a:solidFill>
                <a:srgbClr val="5012CD"/>
              </a:solidFill>
              <a:latin typeface="TT Supermolot Neue Expanded Bold"/>
              <a:ea typeface="TT Supermolot Neue Expanded Bold"/>
              <a:cs typeface="TT Supermolot Neue Expanded Bold"/>
              <a:sym typeface="TT Supermolot Neue Expanded Bold"/>
            </a:endParaRPr>
          </a:p>
        </p:txBody>
      </p:sp>
      <p:sp>
        <p:nvSpPr>
          <p:cNvPr id="14" name="TextBox 14"/>
          <p:cNvSpPr txBox="1"/>
          <p:nvPr/>
        </p:nvSpPr>
        <p:spPr>
          <a:xfrm>
            <a:off x="11178140" y="5086350"/>
            <a:ext cx="7402174" cy="1253368"/>
          </a:xfrm>
          <a:prstGeom prst="rect">
            <a:avLst/>
          </a:prstGeom>
        </p:spPr>
        <p:txBody>
          <a:bodyPr lIns="0" tIns="0" rIns="0" bIns="0" rtlCol="0" anchor="t">
            <a:spAutoFit/>
          </a:bodyPr>
          <a:lstStyle/>
          <a:p>
            <a:pPr algn="l">
              <a:lnSpc>
                <a:spcPts val="3359"/>
              </a:lnSpc>
            </a:pPr>
            <a:r>
              <a:rPr lang="en-US" sz="2399" b="1">
                <a:solidFill>
                  <a:srgbClr val="5012CD"/>
                </a:solidFill>
                <a:latin typeface="TT Supermolot Neue Expanded Bold"/>
                <a:ea typeface="TT Supermolot Neue Expanded Bold"/>
                <a:cs typeface="TT Supermolot Neue Expanded Bold"/>
                <a:sym typeface="TT Supermolot Neue Expanded Bold"/>
              </a:rPr>
              <a:t>LACK OF ACCOUNTABILITY AND TRANSPARENCY (IEEE CODE OF ETHICS)</a:t>
            </a:r>
          </a:p>
          <a:p>
            <a:pPr algn="l">
              <a:lnSpc>
                <a:spcPts val="3359"/>
              </a:lnSpc>
            </a:pPr>
            <a:endParaRPr lang="en-US" sz="2399" b="1">
              <a:solidFill>
                <a:srgbClr val="5012CD"/>
              </a:solidFill>
              <a:latin typeface="TT Supermolot Neue Expanded Bold"/>
              <a:ea typeface="TT Supermolot Neue Expanded Bold"/>
              <a:cs typeface="TT Supermolot Neue Expanded Bold"/>
              <a:sym typeface="TT Supermolot Neue Expanded Bold"/>
            </a:endParaRPr>
          </a:p>
        </p:txBody>
      </p:sp>
      <p:sp>
        <p:nvSpPr>
          <p:cNvPr id="15" name="TextBox 15"/>
          <p:cNvSpPr txBox="1"/>
          <p:nvPr/>
        </p:nvSpPr>
        <p:spPr>
          <a:xfrm>
            <a:off x="11178140" y="6568318"/>
            <a:ext cx="7402174" cy="1253368"/>
          </a:xfrm>
          <a:prstGeom prst="rect">
            <a:avLst/>
          </a:prstGeom>
        </p:spPr>
        <p:txBody>
          <a:bodyPr lIns="0" tIns="0" rIns="0" bIns="0" rtlCol="0" anchor="t">
            <a:spAutoFit/>
          </a:bodyPr>
          <a:lstStyle/>
          <a:p>
            <a:pPr algn="l">
              <a:lnSpc>
                <a:spcPts val="3359"/>
              </a:lnSpc>
            </a:pPr>
            <a:r>
              <a:rPr lang="en-US" sz="2399" b="1">
                <a:solidFill>
                  <a:srgbClr val="5012CD"/>
                </a:solidFill>
                <a:latin typeface="TT Supermolot Neue Expanded Bold"/>
                <a:ea typeface="TT Supermolot Neue Expanded Bold"/>
                <a:cs typeface="TT Supermolot Neue Expanded Bold"/>
                <a:sym typeface="TT Supermolot Neue Expanded Bold"/>
              </a:rPr>
              <a:t>INADEQUATE RISK ASSESSMENT AND MANAGEMENT (ACM CODE OF ETHICS)</a:t>
            </a:r>
          </a:p>
          <a:p>
            <a:pPr algn="l">
              <a:lnSpc>
                <a:spcPts val="3359"/>
              </a:lnSpc>
            </a:pPr>
            <a:endParaRPr lang="en-US" sz="2399" b="1">
              <a:solidFill>
                <a:srgbClr val="5012CD"/>
              </a:solidFill>
              <a:latin typeface="TT Supermolot Neue Expanded Bold"/>
              <a:ea typeface="TT Supermolot Neue Expanded Bold"/>
              <a:cs typeface="TT Supermolot Neue Expanded Bold"/>
              <a:sym typeface="TT Supermolot Neue Expanded Bold"/>
            </a:endParaRPr>
          </a:p>
        </p:txBody>
      </p:sp>
      <p:sp>
        <p:nvSpPr>
          <p:cNvPr id="16" name="TextBox 16"/>
          <p:cNvSpPr txBox="1"/>
          <p:nvPr/>
        </p:nvSpPr>
        <p:spPr>
          <a:xfrm>
            <a:off x="11178140" y="8050286"/>
            <a:ext cx="6319197" cy="1253368"/>
          </a:xfrm>
          <a:prstGeom prst="rect">
            <a:avLst/>
          </a:prstGeom>
        </p:spPr>
        <p:txBody>
          <a:bodyPr lIns="0" tIns="0" rIns="0" bIns="0" rtlCol="0" anchor="t">
            <a:spAutoFit/>
          </a:bodyPr>
          <a:lstStyle/>
          <a:p>
            <a:pPr algn="l">
              <a:lnSpc>
                <a:spcPts val="3359"/>
              </a:lnSpc>
            </a:pPr>
            <a:r>
              <a:rPr lang="en-US" sz="2399" b="1">
                <a:solidFill>
                  <a:srgbClr val="5012CD"/>
                </a:solidFill>
                <a:latin typeface="TT Supermolot Neue Expanded Bold"/>
                <a:ea typeface="TT Supermolot Neue Expanded Bold"/>
                <a:cs typeface="TT Supermolot Neue Expanded Bold"/>
                <a:sym typeface="TT Supermolot Neue Expanded Bold"/>
              </a:rPr>
              <a:t>FAILURE TO UPHOLD PUBLIC INTEREST AND WELFARE (BCS CODE OF CONDUCT)</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6672353"/>
            <a:chOff x="0" y="0"/>
            <a:chExt cx="2833290" cy="1033722"/>
          </a:xfrm>
        </p:grpSpPr>
        <p:sp>
          <p:nvSpPr>
            <p:cNvPr id="3" name="Freeform 3"/>
            <p:cNvSpPr/>
            <p:nvPr/>
          </p:nvSpPr>
          <p:spPr>
            <a:xfrm>
              <a:off x="0" y="0"/>
              <a:ext cx="2833290" cy="1033722"/>
            </a:xfrm>
            <a:custGeom>
              <a:avLst/>
              <a:gdLst/>
              <a:ahLst/>
              <a:cxnLst/>
              <a:rect l="l" t="t" r="r" b="b"/>
              <a:pathLst>
                <a:path w="2833290" h="1033722">
                  <a:moveTo>
                    <a:pt x="0" y="0"/>
                  </a:moveTo>
                  <a:lnTo>
                    <a:pt x="2833290" y="0"/>
                  </a:lnTo>
                  <a:lnTo>
                    <a:pt x="2833290" y="1033722"/>
                  </a:lnTo>
                  <a:lnTo>
                    <a:pt x="0" y="1033722"/>
                  </a:lnTo>
                  <a:close/>
                </a:path>
              </a:pathLst>
            </a:custGeom>
            <a:blipFill>
              <a:blip r:embed="rId2"/>
              <a:stretch>
                <a:fillRect t="-37364" b="-37364"/>
              </a:stretch>
            </a:blipFill>
          </p:spPr>
          <p:txBody>
            <a:bodyPr/>
            <a:lstStyle/>
            <a:p>
              <a:endParaRPr lang="en-US"/>
            </a:p>
          </p:txBody>
        </p:sp>
      </p:grpSp>
      <p:grpSp>
        <p:nvGrpSpPr>
          <p:cNvPr id="4" name="Group 4"/>
          <p:cNvGrpSpPr/>
          <p:nvPr/>
        </p:nvGrpSpPr>
        <p:grpSpPr>
          <a:xfrm>
            <a:off x="0" y="-114811"/>
            <a:ext cx="18276015" cy="6901975"/>
            <a:chOff x="0" y="0"/>
            <a:chExt cx="4813436" cy="1817804"/>
          </a:xfrm>
        </p:grpSpPr>
        <p:sp>
          <p:nvSpPr>
            <p:cNvPr id="5" name="Freeform 5"/>
            <p:cNvSpPr/>
            <p:nvPr/>
          </p:nvSpPr>
          <p:spPr>
            <a:xfrm>
              <a:off x="0" y="0"/>
              <a:ext cx="4813436" cy="1817804"/>
            </a:xfrm>
            <a:custGeom>
              <a:avLst/>
              <a:gdLst/>
              <a:ahLst/>
              <a:cxnLst/>
              <a:rect l="l" t="t" r="r" b="b"/>
              <a:pathLst>
                <a:path w="4813436" h="1817804">
                  <a:moveTo>
                    <a:pt x="0" y="0"/>
                  </a:moveTo>
                  <a:lnTo>
                    <a:pt x="4813436" y="0"/>
                  </a:lnTo>
                  <a:lnTo>
                    <a:pt x="4813436" y="1817804"/>
                  </a:lnTo>
                  <a:lnTo>
                    <a:pt x="0" y="1817804"/>
                  </a:lnTo>
                  <a:close/>
                </a:path>
              </a:pathLst>
            </a:custGeom>
            <a:gradFill rotWithShape="1">
              <a:gsLst>
                <a:gs pos="0">
                  <a:srgbClr val="FFFFFF">
                    <a:alpha val="70000"/>
                  </a:srgbClr>
                </a:gs>
                <a:gs pos="100000">
                  <a:srgbClr val="FFFFFF">
                    <a:alpha val="100000"/>
                  </a:srgbClr>
                </a:gs>
              </a:gsLst>
              <a:lin ang="5400000"/>
            </a:gradFill>
          </p:spPr>
          <p:txBody>
            <a:bodyPr/>
            <a:lstStyle/>
            <a:p>
              <a:endParaRPr lang="en-US"/>
            </a:p>
          </p:txBody>
        </p:sp>
        <p:sp>
          <p:nvSpPr>
            <p:cNvPr id="6" name="TextBox 6"/>
            <p:cNvSpPr txBox="1"/>
            <p:nvPr/>
          </p:nvSpPr>
          <p:spPr>
            <a:xfrm>
              <a:off x="0" y="47625"/>
              <a:ext cx="4813436" cy="1770179"/>
            </a:xfrm>
            <a:prstGeom prst="rect">
              <a:avLst/>
            </a:prstGeom>
          </p:spPr>
          <p:txBody>
            <a:bodyPr lIns="50800" tIns="50800" rIns="50800" bIns="50800" rtlCol="0" anchor="ctr"/>
            <a:lstStyle/>
            <a:p>
              <a:pPr algn="ctr">
                <a:lnSpc>
                  <a:spcPts val="2451"/>
                </a:lnSpc>
              </a:pPr>
              <a:endParaRPr/>
            </a:p>
          </p:txBody>
        </p:sp>
      </p:grpSp>
      <p:sp>
        <p:nvSpPr>
          <p:cNvPr id="7" name="Freeform 7"/>
          <p:cNvSpPr/>
          <p:nvPr/>
        </p:nvSpPr>
        <p:spPr>
          <a:xfrm>
            <a:off x="1028700" y="1028700"/>
            <a:ext cx="770868" cy="770868"/>
          </a:xfrm>
          <a:custGeom>
            <a:avLst/>
            <a:gdLst/>
            <a:ahLst/>
            <a:cxnLst/>
            <a:rect l="l" t="t" r="r" b="b"/>
            <a:pathLst>
              <a:path w="770868" h="770868">
                <a:moveTo>
                  <a:pt x="0" y="0"/>
                </a:moveTo>
                <a:lnTo>
                  <a:pt x="770868" y="0"/>
                </a:lnTo>
                <a:lnTo>
                  <a:pt x="770868" y="770868"/>
                </a:lnTo>
                <a:lnTo>
                  <a:pt x="0" y="77086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8" name="Freeform 8"/>
          <p:cNvSpPr/>
          <p:nvPr/>
        </p:nvSpPr>
        <p:spPr>
          <a:xfrm rot="-5400000">
            <a:off x="15810470" y="1071110"/>
            <a:ext cx="1352657" cy="1352657"/>
          </a:xfrm>
          <a:custGeom>
            <a:avLst/>
            <a:gdLst/>
            <a:ahLst/>
            <a:cxnLst/>
            <a:rect l="l" t="t" r="r" b="b"/>
            <a:pathLst>
              <a:path w="1352657" h="1352657">
                <a:moveTo>
                  <a:pt x="0" y="0"/>
                </a:moveTo>
                <a:lnTo>
                  <a:pt x="1352657" y="0"/>
                </a:lnTo>
                <a:lnTo>
                  <a:pt x="1352657" y="1352657"/>
                </a:lnTo>
                <a:lnTo>
                  <a:pt x="0" y="135265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9" name="TextBox 9"/>
          <p:cNvSpPr txBox="1"/>
          <p:nvPr/>
        </p:nvSpPr>
        <p:spPr>
          <a:xfrm>
            <a:off x="4570010" y="972272"/>
            <a:ext cx="8427180" cy="2741134"/>
          </a:xfrm>
          <a:prstGeom prst="rect">
            <a:avLst/>
          </a:prstGeom>
        </p:spPr>
        <p:txBody>
          <a:bodyPr lIns="0" tIns="0" rIns="0" bIns="0" rtlCol="0" anchor="t">
            <a:spAutoFit/>
          </a:bodyPr>
          <a:lstStyle/>
          <a:p>
            <a:pPr algn="ctr">
              <a:lnSpc>
                <a:spcPts val="10985"/>
              </a:lnSpc>
            </a:pPr>
            <a:r>
              <a:rPr lang="en-US" sz="7846" b="1" dirty="0">
                <a:solidFill>
                  <a:srgbClr val="FFFFFF"/>
                </a:solidFill>
                <a:latin typeface="TT Supermolot Neue Expanded Bold"/>
                <a:ea typeface="TT Supermolot Neue Expanded Bold"/>
                <a:cs typeface="TT Supermolot Neue Expanded Bold"/>
                <a:sym typeface="TT Supermolot Neue Expanded Bold"/>
              </a:rPr>
              <a:t> </a:t>
            </a:r>
            <a:r>
              <a:rPr lang="en-US" sz="7846" b="1" dirty="0">
                <a:latin typeface="TT Supermolot Neue Expanded Bold"/>
                <a:ea typeface="TT Supermolot Neue Expanded Bold"/>
                <a:cs typeface="TT Supermolot Neue Expanded Bold"/>
                <a:sym typeface="TT Supermolot Neue Expanded Bold"/>
              </a:rPr>
              <a:t>CONCLUSION</a:t>
            </a:r>
            <a:r>
              <a:rPr lang="en-US" sz="7846" b="1" dirty="0">
                <a:solidFill>
                  <a:srgbClr val="FFFFFF"/>
                </a:solidFill>
                <a:latin typeface="TT Supermolot Neue Expanded Bold"/>
                <a:ea typeface="TT Supermolot Neue Expanded Bold"/>
                <a:cs typeface="TT Supermolot Neue Expanded Bold"/>
                <a:sym typeface="TT Supermolot Neue Expanded Bold"/>
              </a:rPr>
              <a:t> </a:t>
            </a:r>
          </a:p>
          <a:p>
            <a:pPr algn="ctr">
              <a:lnSpc>
                <a:spcPts val="10985"/>
              </a:lnSpc>
            </a:pPr>
            <a:endParaRPr lang="en-US" sz="7846" b="1" dirty="0">
              <a:solidFill>
                <a:srgbClr val="FFFFFF"/>
              </a:solidFill>
              <a:latin typeface="TT Supermolot Neue Expanded Bold"/>
              <a:ea typeface="TT Supermolot Neue Expanded Bold"/>
              <a:cs typeface="TT Supermolot Neue Expanded Bold"/>
              <a:sym typeface="TT Supermolot Neue Expanded Bold"/>
            </a:endParaRPr>
          </a:p>
        </p:txBody>
      </p:sp>
      <p:sp>
        <p:nvSpPr>
          <p:cNvPr id="10" name="TextBox 10"/>
          <p:cNvSpPr txBox="1"/>
          <p:nvPr/>
        </p:nvSpPr>
        <p:spPr>
          <a:xfrm>
            <a:off x="1028700" y="3288551"/>
            <a:ext cx="15798484" cy="1666438"/>
          </a:xfrm>
          <a:prstGeom prst="rect">
            <a:avLst/>
          </a:prstGeom>
        </p:spPr>
        <p:txBody>
          <a:bodyPr lIns="0" tIns="0" rIns="0" bIns="0" rtlCol="0" anchor="t">
            <a:spAutoFit/>
          </a:bodyPr>
          <a:lstStyle/>
          <a:p>
            <a:pPr algn="ctr">
              <a:lnSpc>
                <a:spcPts val="2649"/>
              </a:lnSpc>
            </a:pPr>
            <a:r>
              <a:rPr lang="en-US" sz="1892" b="1">
                <a:solidFill>
                  <a:srgbClr val="171717"/>
                </a:solidFill>
                <a:latin typeface="TT Supermolot Neue Expanded Bold"/>
                <a:ea typeface="TT Supermolot Neue Expanded Bold"/>
                <a:cs typeface="TT Supermolot Neue Expanded Bold"/>
                <a:sym typeface="TT Supermolot Neue Expanded Bold"/>
              </a:rPr>
              <a:t>THE CASE OF 2019'S CAPITAL ONE DATA BREACH IS SIGNIFICANT AS IT IS A CASE STUDY OF THE RELATIONSHIP BETWEEN TECHNOLOGY, ETHICS, LAW, AND STANDARDS OF CONDUCT IN THE MODERN ECONOMY. ALTHOUGH CAPITAL ONE HAD THE IMAGE OF BEING AN INNOVATIVE COMPANY AND AN EARLY ADOPTER OF INFRASTRUCTURE IN THE CLOUD, THE COMPANY DID NOT PUT IN PLACE THE APPROPRIATE CYBERSECURITY CONTROLS IN PROTECTING SENSITIVE CUSTOMER INFORMATION. </a:t>
            </a:r>
          </a:p>
        </p:txBody>
      </p:sp>
      <p:sp>
        <p:nvSpPr>
          <p:cNvPr id="11" name="TextBox 11"/>
          <p:cNvSpPr txBox="1"/>
          <p:nvPr/>
        </p:nvSpPr>
        <p:spPr>
          <a:xfrm>
            <a:off x="1054551" y="5821765"/>
            <a:ext cx="15458098" cy="1573632"/>
          </a:xfrm>
          <a:prstGeom prst="rect">
            <a:avLst/>
          </a:prstGeom>
        </p:spPr>
        <p:txBody>
          <a:bodyPr lIns="0" tIns="0" rIns="0" bIns="0" rtlCol="0" anchor="t">
            <a:spAutoFit/>
          </a:bodyPr>
          <a:lstStyle/>
          <a:p>
            <a:pPr algn="ctr">
              <a:lnSpc>
                <a:spcPts val="2520"/>
              </a:lnSpc>
              <a:spcBef>
                <a:spcPct val="0"/>
              </a:spcBef>
            </a:pPr>
            <a:r>
              <a:rPr lang="en-US" sz="1800" b="1">
                <a:solidFill>
                  <a:srgbClr val="000000"/>
                </a:solidFill>
                <a:latin typeface="TT Supermolot Neue Expanded Bold"/>
                <a:ea typeface="TT Supermolot Neue Expanded Bold"/>
                <a:cs typeface="TT Supermolot Neue Expanded Bold"/>
                <a:sym typeface="TT Supermolot Neue Expanded Bold"/>
              </a:rPr>
              <a:t>THE CASE STUDY INVOLVING CAPITAL ONE HIGHLIGHTED THE NEED TO INFUSE ETHICS INTO ALL STAGES IN THE TECHNOLOGY SYSTEM LIFE CYCLE. THE BREACH SERVED TO HIGHLIGHT THAT TECHNICAL PROFICIENCY IS INSUFFICIENT TO PREVENT BREAKDOWNS IN CYBERSECURITY.THIS CASE HIGHLIGHTS THE NEED TO MAP ORGANIZATIONAL PRACTICE ONTO PROFESSIONAL CODES OF ETHICS, AS ISSUED BY ASSOCIATION FOR COMPUTING MACHINERY (ACM) AND BRITISH COMPUTER SOCIETY (BCS).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581512157DCEE498053A59CC6F353AA" ma:contentTypeVersion="6" ma:contentTypeDescription="Create a new document." ma:contentTypeScope="" ma:versionID="6752bf1df12a102411d3dc377166cd15">
  <xsd:schema xmlns:xsd="http://www.w3.org/2001/XMLSchema" xmlns:xs="http://www.w3.org/2001/XMLSchema" xmlns:p="http://schemas.microsoft.com/office/2006/metadata/properties" xmlns:ns3="57c0d702-c152-4b86-8b69-4b6a17c0e79a" targetNamespace="http://schemas.microsoft.com/office/2006/metadata/properties" ma:root="true" ma:fieldsID="1a64182087d8bb68767cf697dbd34605" ns3:_="">
    <xsd:import namespace="57c0d702-c152-4b86-8b69-4b6a17c0e79a"/>
    <xsd:element name="properties">
      <xsd:complexType>
        <xsd:sequence>
          <xsd:element name="documentManagement">
            <xsd:complexType>
              <xsd:all>
                <xsd:element ref="ns3:MediaServiceDateTaken" minOccurs="0"/>
                <xsd:element ref="ns3:MediaServiceMetadata" minOccurs="0"/>
                <xsd:element ref="ns3:MediaServiceFastMetadata" minOccurs="0"/>
                <xsd:element ref="ns3:MediaServiceSearchProperties" minOccurs="0"/>
                <xsd:element ref="ns3:MediaServiceObjectDetectorVersions"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7c0d702-c152-4b86-8b69-4b6a17c0e79a" elementFormDefault="qualified">
    <xsd:import namespace="http://schemas.microsoft.com/office/2006/documentManagement/types"/>
    <xsd:import namespace="http://schemas.microsoft.com/office/infopath/2007/PartnerControls"/>
    <xsd:element name="MediaServiceDateTaken" ma:index="8" nillable="true" ma:displayName="MediaServiceDateTaken" ma:hidden="true" ma:indexed="true" ma:internalName="MediaServiceDateTaken" ma:readOnly="true">
      <xsd:simpleType>
        <xsd:restriction base="dms:Text"/>
      </xsd:simpleType>
    </xsd:element>
    <xsd:element name="MediaServiceMetadata" ma:index="9" nillable="true" ma:displayName="MediaServiceMetadata" ma:hidden="true" ma:internalName="MediaServiceMetadata" ma:readOnly="true">
      <xsd:simpleType>
        <xsd:restriction base="dms:Note"/>
      </xsd:simpleType>
    </xsd:element>
    <xsd:element name="MediaServiceFastMetadata" ma:index="10" nillable="true" ma:displayName="MediaServiceFastMetadata" ma:hidden="true" ma:internalName="MediaServiceFastMetadata" ma:readOnly="true">
      <xsd:simpleType>
        <xsd:restriction base="dms:Note"/>
      </xsd:simpleType>
    </xsd:element>
    <xsd:element name="MediaServiceSearchProperties" ma:index="11" nillable="true" ma:displayName="MediaServiceSearchProperties" ma:hidden="true" ma:internalName="MediaServiceSearchProperties" ma:readOnly="true">
      <xsd:simpleType>
        <xsd:restriction base="dms:Note"/>
      </xsd:simpleType>
    </xsd:element>
    <xsd:element name="MediaServiceObjectDetectorVersions" ma:index="12" nillable="true" ma:displayName="MediaServiceObjectDetectorVersions" ma:hidden="true" ma:indexed="true" ma:internalName="MediaServiceObjectDetectorVersions" ma:readOnly="true">
      <xsd:simpleType>
        <xsd:restriction base="dms:Text"/>
      </xsd:simpleType>
    </xsd:element>
    <xsd:element name="_activity" ma:index="13" nillable="true" ma:displayName="_activity" ma:hidden="true" ma:internalName="_activity">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57c0d702-c152-4b86-8b69-4b6a17c0e79a" xsi:nil="true"/>
  </documentManagement>
</p:properties>
</file>

<file path=customXml/itemProps1.xml><?xml version="1.0" encoding="utf-8"?>
<ds:datastoreItem xmlns:ds="http://schemas.openxmlformats.org/officeDocument/2006/customXml" ds:itemID="{B00F050F-5966-4728-A7F6-53A9AD64DA5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7c0d702-c152-4b86-8b69-4b6a17c0e79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43DFCE93-0DA9-4E56-8241-DBFB9805120D}">
  <ds:schemaRefs>
    <ds:schemaRef ds:uri="http://schemas.microsoft.com/sharepoint/v3/contenttype/forms"/>
  </ds:schemaRefs>
</ds:datastoreItem>
</file>

<file path=customXml/itemProps3.xml><?xml version="1.0" encoding="utf-8"?>
<ds:datastoreItem xmlns:ds="http://schemas.openxmlformats.org/officeDocument/2006/customXml" ds:itemID="{311DCF01-D410-4EF9-93DA-4A924262961E}">
  <ds:schemaRefs>
    <ds:schemaRef ds:uri="http://www.w3.org/XML/1998/namespace"/>
    <ds:schemaRef ds:uri="http://purl.org/dc/dcmitype/"/>
    <ds:schemaRef ds:uri="http://schemas.openxmlformats.org/package/2006/metadata/core-properties"/>
    <ds:schemaRef ds:uri="http://schemas.microsoft.com/office/2006/documentManagement/types"/>
    <ds:schemaRef ds:uri="http://purl.org/dc/elements/1.1/"/>
    <ds:schemaRef ds:uri="57c0d702-c152-4b86-8b69-4b6a17c0e79a"/>
    <ds:schemaRef ds:uri="http://schemas.microsoft.com/office/infopath/2007/PartnerControls"/>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otalTime>12</TotalTime>
  <Words>464</Words>
  <Application>Microsoft Office PowerPoint</Application>
  <PresentationFormat>Custom</PresentationFormat>
  <Paragraphs>49</Paragraphs>
  <Slides>10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TT Supermolot Neue Expanded</vt:lpstr>
      <vt:lpstr>Calibri</vt:lpstr>
      <vt:lpstr>TT Supermolot Neue Expanded Bold</vt:lpstr>
      <vt:lpstr>Inter</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Olivia Wilson</dc:title>
  <dc:creator>aaliy</dc:creator>
  <cp:lastModifiedBy>Aaliya Singh Bhandari</cp:lastModifiedBy>
  <cp:revision>3</cp:revision>
  <dcterms:created xsi:type="dcterms:W3CDTF">2006-08-16T00:00:00Z</dcterms:created>
  <dcterms:modified xsi:type="dcterms:W3CDTF">2025-05-19T06:33:41Z</dcterms:modified>
  <dc:identifier>DAGnxu19cqI</dc:identifie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0x0101000581512157DCEE498053A59CC6F353AA</vt:lpwstr>
  </property>
</Properties>
</file>